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7" r:id="rId2"/>
  </p:sldMasterIdLst>
  <p:notesMasterIdLst>
    <p:notesMasterId r:id="rId21"/>
  </p:notesMasterIdLst>
  <p:sldIdLst>
    <p:sldId id="292" r:id="rId3"/>
    <p:sldId id="298" r:id="rId4"/>
    <p:sldId id="276" r:id="rId5"/>
    <p:sldId id="297" r:id="rId6"/>
    <p:sldId id="277" r:id="rId7"/>
    <p:sldId id="280" r:id="rId8"/>
    <p:sldId id="279" r:id="rId9"/>
    <p:sldId id="300" r:id="rId10"/>
    <p:sldId id="278" r:id="rId11"/>
    <p:sldId id="286" r:id="rId12"/>
    <p:sldId id="294" r:id="rId13"/>
    <p:sldId id="281" r:id="rId14"/>
    <p:sldId id="282" r:id="rId15"/>
    <p:sldId id="287" r:id="rId16"/>
    <p:sldId id="288" r:id="rId17"/>
    <p:sldId id="295" r:id="rId18"/>
    <p:sldId id="285" r:id="rId19"/>
    <p:sldId id="29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gan Brown" initials="LB" lastIdx="26" clrIdx="0">
    <p:extLst/>
  </p:cmAuthor>
  <p:cmAuthor id="2" name="Hannah Lee" initials="HL" lastIdx="9" clrIdx="1">
    <p:extLst/>
  </p:cmAuthor>
  <p:cmAuthor id="3" name="Bridget Pooley" initials="BP" lastIdx="5" clrIdx="2">
    <p:extLst/>
  </p:cmAuthor>
  <p:cmAuthor id="4" name="Carrie Fox" initials="CF"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9D9D9"/>
    <a:srgbClr val="0070C0"/>
    <a:srgbClr val="5FC5F0"/>
    <a:srgbClr val="0785AD"/>
    <a:srgbClr val="11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67" autoAdjust="0"/>
    <p:restoredTop sz="94660"/>
  </p:normalViewPr>
  <p:slideViewPr>
    <p:cSldViewPr snapToGrid="0">
      <p:cViewPr varScale="1">
        <p:scale>
          <a:sx n="131" d="100"/>
          <a:sy n="131" d="100"/>
        </p:scale>
        <p:origin x="768" y="192"/>
      </p:cViewPr>
      <p:guideLst>
        <p:guide orient="horz" pos="213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009D07-DC7F-46C2-8BEB-8FEE28528984}"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AFC83168-07FE-41FF-A0AE-8B2DD0B0C63A}">
      <dgm:prSet phldrT="[Text]"/>
      <dgm:spPr>
        <a:ln>
          <a:solidFill>
            <a:schemeClr val="bg1">
              <a:lumMod val="65000"/>
            </a:schemeClr>
          </a:solidFill>
        </a:ln>
      </dgm:spPr>
      <dgm:t>
        <a:bodyPr/>
        <a:lstStyle/>
        <a:p>
          <a:r>
            <a:rPr lang="en-US" dirty="0">
              <a:latin typeface="Arial" panose="020B0604020202020204" pitchFamily="34" charset="0"/>
              <a:cs typeface="Arial" panose="020B0604020202020204" pitchFamily="34" charset="0"/>
            </a:rPr>
            <a:t>Of high school students do not have access to a school counselor, many of whom are low income</a:t>
          </a:r>
          <a:r>
            <a:rPr lang="en-US" baseline="30000" dirty="0">
              <a:latin typeface="Arial" panose="020B0604020202020204" pitchFamily="34" charset="0"/>
              <a:cs typeface="Arial" panose="020B0604020202020204" pitchFamily="34" charset="0"/>
            </a:rPr>
            <a:t>1</a:t>
          </a:r>
        </a:p>
      </dgm:t>
    </dgm:pt>
    <dgm:pt modelId="{7D42E1B9-922A-4AEB-84D5-CA6103AC0DE3}" type="parTrans" cxnId="{1E2D6A62-B586-4F9C-8CAF-54819AD41DAF}">
      <dgm:prSet/>
      <dgm:spPr/>
      <dgm:t>
        <a:bodyPr/>
        <a:lstStyle/>
        <a:p>
          <a:endParaRPr lang="en-US"/>
        </a:p>
      </dgm:t>
    </dgm:pt>
    <dgm:pt modelId="{B67F262A-E604-47D1-82EE-82B623B6E9B0}" type="sibTrans" cxnId="{1E2D6A62-B586-4F9C-8CAF-54819AD41DAF}">
      <dgm:prSet/>
      <dgm:spPr/>
      <dgm:t>
        <a:bodyPr/>
        <a:lstStyle/>
        <a:p>
          <a:endParaRPr lang="en-US"/>
        </a:p>
      </dgm:t>
    </dgm:pt>
    <dgm:pt modelId="{95F6F819-1FE5-461F-9F70-86E169B24E31}">
      <dgm:prSet phldrT="[Text]"/>
      <dgm:spPr>
        <a:ln>
          <a:solidFill>
            <a:schemeClr val="bg1">
              <a:lumMod val="65000"/>
            </a:schemeClr>
          </a:solidFill>
        </a:ln>
      </dgm:spPr>
      <dgm:t>
        <a:bodyPr/>
        <a:lstStyle/>
        <a:p>
          <a:r>
            <a:rPr lang="en-US" dirty="0">
              <a:latin typeface="Arial" panose="020B0604020202020204" pitchFamily="34" charset="0"/>
              <a:cs typeface="Arial" panose="020B0604020202020204" pitchFamily="34" charset="0"/>
            </a:rPr>
            <a:t>Of</a:t>
          </a:r>
          <a:r>
            <a:rPr lang="en-US" baseline="0" dirty="0">
              <a:latin typeface="Arial" panose="020B0604020202020204" pitchFamily="34" charset="0"/>
              <a:cs typeface="Arial" panose="020B0604020202020204" pitchFamily="34" charset="0"/>
            </a:rPr>
            <a:t> students enrolled in higher education leave after their first year, citing lack of support</a:t>
          </a:r>
          <a:r>
            <a:rPr lang="en-US" baseline="30000" dirty="0">
              <a:latin typeface="Arial" panose="020B0604020202020204" pitchFamily="34" charset="0"/>
              <a:cs typeface="Arial" panose="020B0604020202020204" pitchFamily="34" charset="0"/>
            </a:rPr>
            <a:t>2</a:t>
          </a:r>
          <a:endParaRPr lang="en-US" dirty="0">
            <a:latin typeface="Arial" panose="020B0604020202020204" pitchFamily="34" charset="0"/>
            <a:cs typeface="Arial" panose="020B0604020202020204" pitchFamily="34" charset="0"/>
          </a:endParaRPr>
        </a:p>
      </dgm:t>
    </dgm:pt>
    <dgm:pt modelId="{6A45DFF8-79F2-468E-BB8E-305105D31A41}" type="parTrans" cxnId="{840354DE-D389-4692-8461-6380CE7DA95F}">
      <dgm:prSet/>
      <dgm:spPr/>
      <dgm:t>
        <a:bodyPr/>
        <a:lstStyle/>
        <a:p>
          <a:endParaRPr lang="en-US"/>
        </a:p>
      </dgm:t>
    </dgm:pt>
    <dgm:pt modelId="{AE882608-4160-4871-A659-22E87088F7B4}" type="sibTrans" cxnId="{840354DE-D389-4692-8461-6380CE7DA95F}">
      <dgm:prSet/>
      <dgm:spPr/>
      <dgm:t>
        <a:bodyPr/>
        <a:lstStyle/>
        <a:p>
          <a:endParaRPr lang="en-US"/>
        </a:p>
      </dgm:t>
    </dgm:pt>
    <dgm:pt modelId="{162D3CD7-5358-4E07-8A09-110459417A24}">
      <dgm:prSet phldrT="[Text]"/>
      <dgm:spPr>
        <a:ln>
          <a:solidFill>
            <a:schemeClr val="bg1">
              <a:lumMod val="65000"/>
            </a:schemeClr>
          </a:solidFill>
        </a:ln>
      </dgm:spPr>
      <dgm:t>
        <a:bodyPr/>
        <a:lstStyle/>
        <a:p>
          <a:r>
            <a:rPr lang="en-US" dirty="0">
              <a:latin typeface="Arial" panose="020B0604020202020204" pitchFamily="34" charset="0"/>
              <a:cs typeface="Arial" panose="020B0604020202020204" pitchFamily="34" charset="0"/>
            </a:rPr>
            <a:t>Of people from low-income families have a bachelor’s degree by age 25, compared to 50% of high-income families</a:t>
          </a:r>
          <a:r>
            <a:rPr lang="en-US" baseline="30000"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 </a:t>
          </a:r>
        </a:p>
      </dgm:t>
    </dgm:pt>
    <dgm:pt modelId="{F25B760B-FFA8-43DC-AD42-00CF0080D3E8}" type="parTrans" cxnId="{01076808-29A7-4BA4-AA5F-89C7A6412E59}">
      <dgm:prSet/>
      <dgm:spPr/>
      <dgm:t>
        <a:bodyPr/>
        <a:lstStyle/>
        <a:p>
          <a:endParaRPr lang="en-US"/>
        </a:p>
      </dgm:t>
    </dgm:pt>
    <dgm:pt modelId="{ACE1F838-8B58-4EBD-A3FB-90986064B179}" type="sibTrans" cxnId="{01076808-29A7-4BA4-AA5F-89C7A6412E59}">
      <dgm:prSet/>
      <dgm:spPr/>
      <dgm:t>
        <a:bodyPr/>
        <a:lstStyle/>
        <a:p>
          <a:endParaRPr lang="en-US"/>
        </a:p>
      </dgm:t>
    </dgm:pt>
    <dgm:pt modelId="{3E34BDD2-DB83-408A-B979-8D4A1D10A481}">
      <dgm:prSet phldrT="[Text]"/>
      <dgm:spPr>
        <a:ln>
          <a:solidFill>
            <a:schemeClr val="bg1">
              <a:lumMod val="65000"/>
            </a:schemeClr>
          </a:solidFill>
        </a:ln>
      </dgm:spPr>
      <dgm:t>
        <a:bodyPr/>
        <a:lstStyle/>
        <a:p>
          <a:r>
            <a:rPr lang="en-US" dirty="0">
              <a:latin typeface="Arial" panose="020B0604020202020204" pitchFamily="34" charset="0"/>
              <a:cs typeface="Arial" panose="020B0604020202020204" pitchFamily="34" charset="0"/>
            </a:rPr>
            <a:t>Of new jobs in DC require education beyond a high school diploma</a:t>
          </a:r>
          <a:r>
            <a:rPr lang="en-US" baseline="30000"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 </a:t>
          </a:r>
        </a:p>
      </dgm:t>
    </dgm:pt>
    <dgm:pt modelId="{C9C7C10F-4AD9-46BE-BEE9-EF1CBD3B9352}" type="parTrans" cxnId="{16A95D46-4F26-47D1-B124-80C31912120F}">
      <dgm:prSet/>
      <dgm:spPr/>
      <dgm:t>
        <a:bodyPr/>
        <a:lstStyle/>
        <a:p>
          <a:endParaRPr lang="en-US"/>
        </a:p>
      </dgm:t>
    </dgm:pt>
    <dgm:pt modelId="{815CDB2C-C788-462A-AB44-6292769F5602}" type="sibTrans" cxnId="{16A95D46-4F26-47D1-B124-80C31912120F}">
      <dgm:prSet/>
      <dgm:spPr/>
      <dgm:t>
        <a:bodyPr/>
        <a:lstStyle/>
        <a:p>
          <a:endParaRPr lang="en-US"/>
        </a:p>
      </dgm:t>
    </dgm:pt>
    <dgm:pt modelId="{6B076940-C2D0-4356-9BFF-4C5A7A05B594}" type="pres">
      <dgm:prSet presAssocID="{C8009D07-DC7F-46C2-8BEB-8FEE28528984}" presName="Name0" presStyleCnt="0">
        <dgm:presLayoutVars>
          <dgm:dir/>
          <dgm:resizeHandles val="exact"/>
        </dgm:presLayoutVars>
      </dgm:prSet>
      <dgm:spPr/>
    </dgm:pt>
    <dgm:pt modelId="{1A3373F1-CC5A-432A-8DBF-3B092258D05B}" type="pres">
      <dgm:prSet presAssocID="{AFC83168-07FE-41FF-A0AE-8B2DD0B0C63A}" presName="composite" presStyleCnt="0"/>
      <dgm:spPr/>
    </dgm:pt>
    <dgm:pt modelId="{E6CD381D-1CEE-4081-AA99-86DDCDA1FE46}" type="pres">
      <dgm:prSet presAssocID="{AFC83168-07FE-41FF-A0AE-8B2DD0B0C63A}" presName="rect1" presStyleLbl="trAlignAcc1" presStyleIdx="0" presStyleCnt="4" custScaleX="75398" custScaleY="121026" custLinFactNeighborX="-1959" custLinFactNeighborY="-21883">
        <dgm:presLayoutVars>
          <dgm:bulletEnabled val="1"/>
        </dgm:presLayoutVars>
      </dgm:prSet>
      <dgm:spPr/>
    </dgm:pt>
    <dgm:pt modelId="{D6A9CBF0-60AB-4585-8EF2-BBCF6CE80FD2}" type="pres">
      <dgm:prSet presAssocID="{AFC83168-07FE-41FF-A0AE-8B2DD0B0C63A}" presName="rect2" presStyleLbl="fgImgPlace1" presStyleIdx="0" presStyleCnt="4"/>
      <dgm:spPr>
        <a:solidFill>
          <a:srgbClr val="D9D9D9"/>
        </a:solidFill>
      </dgm:spPr>
    </dgm:pt>
    <dgm:pt modelId="{B00826C6-8826-48CB-B871-1CDE062C4CE0}" type="pres">
      <dgm:prSet presAssocID="{B67F262A-E604-47D1-82EE-82B623B6E9B0}" presName="sibTrans" presStyleCnt="0"/>
      <dgm:spPr/>
    </dgm:pt>
    <dgm:pt modelId="{65F39263-2936-4BA4-9179-0B857579C9C1}" type="pres">
      <dgm:prSet presAssocID="{95F6F819-1FE5-461F-9F70-86E169B24E31}" presName="composite" presStyleCnt="0"/>
      <dgm:spPr/>
    </dgm:pt>
    <dgm:pt modelId="{078BF7D4-3AE2-4C88-93A2-E725400686DD}" type="pres">
      <dgm:prSet presAssocID="{95F6F819-1FE5-461F-9F70-86E169B24E31}" presName="rect1" presStyleLbl="trAlignAcc1" presStyleIdx="1" presStyleCnt="4" custScaleX="90496" custScaleY="123825">
        <dgm:presLayoutVars>
          <dgm:bulletEnabled val="1"/>
        </dgm:presLayoutVars>
      </dgm:prSet>
      <dgm:spPr/>
    </dgm:pt>
    <dgm:pt modelId="{BF08D97A-036E-499E-A998-DA2A25B3A573}" type="pres">
      <dgm:prSet presAssocID="{95F6F819-1FE5-461F-9F70-86E169B24E31}" presName="rect2" presStyleLbl="fgImgPlace1" presStyleIdx="1" presStyleCnt="4"/>
      <dgm:spPr>
        <a:solidFill>
          <a:srgbClr val="D9D9D9"/>
        </a:solidFill>
      </dgm:spPr>
    </dgm:pt>
    <dgm:pt modelId="{4AFA8D4A-76AB-42DE-8E7C-82CC6F1DF90D}" type="pres">
      <dgm:prSet presAssocID="{AE882608-4160-4871-A659-22E87088F7B4}" presName="sibTrans" presStyleCnt="0"/>
      <dgm:spPr/>
    </dgm:pt>
    <dgm:pt modelId="{C5E83EE4-F600-43C8-B8F1-039DE44C6574}" type="pres">
      <dgm:prSet presAssocID="{162D3CD7-5358-4E07-8A09-110459417A24}" presName="composite" presStyleCnt="0"/>
      <dgm:spPr/>
    </dgm:pt>
    <dgm:pt modelId="{5CBD0581-F9B1-4E73-AFB3-10D66E55A00C}" type="pres">
      <dgm:prSet presAssocID="{162D3CD7-5358-4E07-8A09-110459417A24}" presName="rect1" presStyleLbl="trAlignAcc1" presStyleIdx="2" presStyleCnt="4" custScaleX="110655" custScaleY="164446" custLinFactNeighborY="-2810">
        <dgm:presLayoutVars>
          <dgm:bulletEnabled val="1"/>
        </dgm:presLayoutVars>
      </dgm:prSet>
      <dgm:spPr/>
    </dgm:pt>
    <dgm:pt modelId="{2F1C63F0-CF5A-4AF9-9DAE-3A381B2815B4}" type="pres">
      <dgm:prSet presAssocID="{162D3CD7-5358-4E07-8A09-110459417A24}" presName="rect2" presStyleLbl="fgImgPlace1" presStyleIdx="2" presStyleCnt="4"/>
      <dgm:spPr>
        <a:solidFill>
          <a:srgbClr val="D9D9D9"/>
        </a:solidFill>
      </dgm:spPr>
    </dgm:pt>
    <dgm:pt modelId="{3C2935A5-070B-4BBC-AB16-629731464F04}" type="pres">
      <dgm:prSet presAssocID="{ACE1F838-8B58-4EBD-A3FB-90986064B179}" presName="sibTrans" presStyleCnt="0"/>
      <dgm:spPr/>
    </dgm:pt>
    <dgm:pt modelId="{E1B830C1-2954-4AF7-8E2F-579CB42B13AE}" type="pres">
      <dgm:prSet presAssocID="{3E34BDD2-DB83-408A-B979-8D4A1D10A481}" presName="composite" presStyleCnt="0"/>
      <dgm:spPr/>
    </dgm:pt>
    <dgm:pt modelId="{F6FC4630-1D5F-4E5C-B400-4D7AB3E60574}" type="pres">
      <dgm:prSet presAssocID="{3E34BDD2-DB83-408A-B979-8D4A1D10A481}" presName="rect1" presStyleLbl="trAlignAcc1" presStyleIdx="3" presStyleCnt="4" custScaleX="109925" custScaleY="140951" custLinFactNeighborX="-52" custLinFactNeighborY="1734">
        <dgm:presLayoutVars>
          <dgm:bulletEnabled val="1"/>
        </dgm:presLayoutVars>
      </dgm:prSet>
      <dgm:spPr/>
    </dgm:pt>
    <dgm:pt modelId="{F2286BF1-3473-44DD-9FB5-B13AED6E199A}" type="pres">
      <dgm:prSet presAssocID="{3E34BDD2-DB83-408A-B979-8D4A1D10A481}" presName="rect2" presStyleLbl="fgImgPlace1" presStyleIdx="3" presStyleCnt="4"/>
      <dgm:spPr>
        <a:solidFill>
          <a:srgbClr val="D9D9D9"/>
        </a:solidFill>
      </dgm:spPr>
    </dgm:pt>
  </dgm:ptLst>
  <dgm:cxnLst>
    <dgm:cxn modelId="{01076808-29A7-4BA4-AA5F-89C7A6412E59}" srcId="{C8009D07-DC7F-46C2-8BEB-8FEE28528984}" destId="{162D3CD7-5358-4E07-8A09-110459417A24}" srcOrd="2" destOrd="0" parTransId="{F25B760B-FFA8-43DC-AD42-00CF0080D3E8}" sibTransId="{ACE1F838-8B58-4EBD-A3FB-90986064B179}"/>
    <dgm:cxn modelId="{B59E3C2B-34C0-4746-B7A4-23F8B50FBE1A}" type="presOf" srcId="{162D3CD7-5358-4E07-8A09-110459417A24}" destId="{5CBD0581-F9B1-4E73-AFB3-10D66E55A00C}" srcOrd="0" destOrd="0" presId="urn:microsoft.com/office/officeart/2008/layout/PictureStrips"/>
    <dgm:cxn modelId="{77F56143-C12A-41FC-9F62-64FFFA519260}" type="presOf" srcId="{95F6F819-1FE5-461F-9F70-86E169B24E31}" destId="{078BF7D4-3AE2-4C88-93A2-E725400686DD}" srcOrd="0" destOrd="0" presId="urn:microsoft.com/office/officeart/2008/layout/PictureStrips"/>
    <dgm:cxn modelId="{16A95D46-4F26-47D1-B124-80C31912120F}" srcId="{C8009D07-DC7F-46C2-8BEB-8FEE28528984}" destId="{3E34BDD2-DB83-408A-B979-8D4A1D10A481}" srcOrd="3" destOrd="0" parTransId="{C9C7C10F-4AD9-46BE-BEE9-EF1CBD3B9352}" sibTransId="{815CDB2C-C788-462A-AB44-6292769F5602}"/>
    <dgm:cxn modelId="{1E2D6A62-B586-4F9C-8CAF-54819AD41DAF}" srcId="{C8009D07-DC7F-46C2-8BEB-8FEE28528984}" destId="{AFC83168-07FE-41FF-A0AE-8B2DD0B0C63A}" srcOrd="0" destOrd="0" parTransId="{7D42E1B9-922A-4AEB-84D5-CA6103AC0DE3}" sibTransId="{B67F262A-E604-47D1-82EE-82B623B6E9B0}"/>
    <dgm:cxn modelId="{E40954C1-DC43-4DC1-8C7B-51D4A266EB5F}" type="presOf" srcId="{C8009D07-DC7F-46C2-8BEB-8FEE28528984}" destId="{6B076940-C2D0-4356-9BFF-4C5A7A05B594}" srcOrd="0" destOrd="0" presId="urn:microsoft.com/office/officeart/2008/layout/PictureStrips"/>
    <dgm:cxn modelId="{DD2CAFCE-78BA-45A4-B7C3-B85FA2DB337E}" type="presOf" srcId="{AFC83168-07FE-41FF-A0AE-8B2DD0B0C63A}" destId="{E6CD381D-1CEE-4081-AA99-86DDCDA1FE46}" srcOrd="0" destOrd="0" presId="urn:microsoft.com/office/officeart/2008/layout/PictureStrips"/>
    <dgm:cxn modelId="{840354DE-D389-4692-8461-6380CE7DA95F}" srcId="{C8009D07-DC7F-46C2-8BEB-8FEE28528984}" destId="{95F6F819-1FE5-461F-9F70-86E169B24E31}" srcOrd="1" destOrd="0" parTransId="{6A45DFF8-79F2-468E-BB8E-305105D31A41}" sibTransId="{AE882608-4160-4871-A659-22E87088F7B4}"/>
    <dgm:cxn modelId="{5CFF6AFC-AC34-4F5B-8828-5E36B86BE55F}" type="presOf" srcId="{3E34BDD2-DB83-408A-B979-8D4A1D10A481}" destId="{F6FC4630-1D5F-4E5C-B400-4D7AB3E60574}" srcOrd="0" destOrd="0" presId="urn:microsoft.com/office/officeart/2008/layout/PictureStrips"/>
    <dgm:cxn modelId="{27C5ECF4-34D1-4747-8C88-ED7B55EAE4D4}" type="presParOf" srcId="{6B076940-C2D0-4356-9BFF-4C5A7A05B594}" destId="{1A3373F1-CC5A-432A-8DBF-3B092258D05B}" srcOrd="0" destOrd="0" presId="urn:microsoft.com/office/officeart/2008/layout/PictureStrips"/>
    <dgm:cxn modelId="{BB86DBEC-8BB0-4DC1-83F1-A1CEB7F4C8C2}" type="presParOf" srcId="{1A3373F1-CC5A-432A-8DBF-3B092258D05B}" destId="{E6CD381D-1CEE-4081-AA99-86DDCDA1FE46}" srcOrd="0" destOrd="0" presId="urn:microsoft.com/office/officeart/2008/layout/PictureStrips"/>
    <dgm:cxn modelId="{C143911A-2680-4A23-BB12-32807383CF6D}" type="presParOf" srcId="{1A3373F1-CC5A-432A-8DBF-3B092258D05B}" destId="{D6A9CBF0-60AB-4585-8EF2-BBCF6CE80FD2}" srcOrd="1" destOrd="0" presId="urn:microsoft.com/office/officeart/2008/layout/PictureStrips"/>
    <dgm:cxn modelId="{FFB41B37-3E32-4C42-B33C-AF9057CAF570}" type="presParOf" srcId="{6B076940-C2D0-4356-9BFF-4C5A7A05B594}" destId="{B00826C6-8826-48CB-B871-1CDE062C4CE0}" srcOrd="1" destOrd="0" presId="urn:microsoft.com/office/officeart/2008/layout/PictureStrips"/>
    <dgm:cxn modelId="{EE5480D0-7B09-40DD-B32E-D1C3B236F262}" type="presParOf" srcId="{6B076940-C2D0-4356-9BFF-4C5A7A05B594}" destId="{65F39263-2936-4BA4-9179-0B857579C9C1}" srcOrd="2" destOrd="0" presId="urn:microsoft.com/office/officeart/2008/layout/PictureStrips"/>
    <dgm:cxn modelId="{7454ED66-5AB9-40E9-B364-2B338F053167}" type="presParOf" srcId="{65F39263-2936-4BA4-9179-0B857579C9C1}" destId="{078BF7D4-3AE2-4C88-93A2-E725400686DD}" srcOrd="0" destOrd="0" presId="urn:microsoft.com/office/officeart/2008/layout/PictureStrips"/>
    <dgm:cxn modelId="{C28CC527-1DB1-4DE6-A840-697B70FAB1CD}" type="presParOf" srcId="{65F39263-2936-4BA4-9179-0B857579C9C1}" destId="{BF08D97A-036E-499E-A998-DA2A25B3A573}" srcOrd="1" destOrd="0" presId="urn:microsoft.com/office/officeart/2008/layout/PictureStrips"/>
    <dgm:cxn modelId="{DABF4BAE-1E92-46CF-87BC-FF8A47EEF5E4}" type="presParOf" srcId="{6B076940-C2D0-4356-9BFF-4C5A7A05B594}" destId="{4AFA8D4A-76AB-42DE-8E7C-82CC6F1DF90D}" srcOrd="3" destOrd="0" presId="urn:microsoft.com/office/officeart/2008/layout/PictureStrips"/>
    <dgm:cxn modelId="{91C27E02-D5BF-4105-9A44-547D9ACEA077}" type="presParOf" srcId="{6B076940-C2D0-4356-9BFF-4C5A7A05B594}" destId="{C5E83EE4-F600-43C8-B8F1-039DE44C6574}" srcOrd="4" destOrd="0" presId="urn:microsoft.com/office/officeart/2008/layout/PictureStrips"/>
    <dgm:cxn modelId="{90ACCDD4-2651-4E71-8EB1-0DF6036BF98C}" type="presParOf" srcId="{C5E83EE4-F600-43C8-B8F1-039DE44C6574}" destId="{5CBD0581-F9B1-4E73-AFB3-10D66E55A00C}" srcOrd="0" destOrd="0" presId="urn:microsoft.com/office/officeart/2008/layout/PictureStrips"/>
    <dgm:cxn modelId="{132A7A9D-940F-4E10-B605-EAF4C7A4AC40}" type="presParOf" srcId="{C5E83EE4-F600-43C8-B8F1-039DE44C6574}" destId="{2F1C63F0-CF5A-4AF9-9DAE-3A381B2815B4}" srcOrd="1" destOrd="0" presId="urn:microsoft.com/office/officeart/2008/layout/PictureStrips"/>
    <dgm:cxn modelId="{D1D55DAB-09A3-4130-B585-05ABE12415FE}" type="presParOf" srcId="{6B076940-C2D0-4356-9BFF-4C5A7A05B594}" destId="{3C2935A5-070B-4BBC-AB16-629731464F04}" srcOrd="5" destOrd="0" presId="urn:microsoft.com/office/officeart/2008/layout/PictureStrips"/>
    <dgm:cxn modelId="{E4805576-E593-4810-B152-431C5AF452AF}" type="presParOf" srcId="{6B076940-C2D0-4356-9BFF-4C5A7A05B594}" destId="{E1B830C1-2954-4AF7-8E2F-579CB42B13AE}" srcOrd="6" destOrd="0" presId="urn:microsoft.com/office/officeart/2008/layout/PictureStrips"/>
    <dgm:cxn modelId="{01A79A95-241F-48D6-A6AF-0159423C466F}" type="presParOf" srcId="{E1B830C1-2954-4AF7-8E2F-579CB42B13AE}" destId="{F6FC4630-1D5F-4E5C-B400-4D7AB3E60574}" srcOrd="0" destOrd="0" presId="urn:microsoft.com/office/officeart/2008/layout/PictureStrips"/>
    <dgm:cxn modelId="{30CB5188-BFFC-46B2-9B0D-C17245B3D62D}" type="presParOf" srcId="{E1B830C1-2954-4AF7-8E2F-579CB42B13AE}" destId="{F2286BF1-3473-44DD-9FB5-B13AED6E199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E810F5-DC93-4D40-BB56-F28834CB218A}" type="doc">
      <dgm:prSet loTypeId="urn:microsoft.com/office/officeart/2005/8/layout/vList3" loCatId="list" qsTypeId="urn:microsoft.com/office/officeart/2005/8/quickstyle/simple1" qsCatId="simple" csTypeId="urn:microsoft.com/office/officeart/2005/8/colors/accent1_2" csCatId="accent1" phldr="1"/>
      <dgm:spPr/>
    </dgm:pt>
    <dgm:pt modelId="{E07DE63A-2D2D-4ED6-8A82-0093C2DAF056}">
      <dgm:prSet phldrT="[Text]"/>
      <dgm:spPr>
        <a:solidFill>
          <a:srgbClr val="D9D9D9"/>
        </a:solidFill>
      </dgm:spPr>
      <dgm:t>
        <a:bodyPr/>
        <a:lstStyle/>
        <a:p>
          <a:r>
            <a:rPr lang="en-US" dirty="0">
              <a:solidFill>
                <a:schemeClr val="tx1"/>
              </a:solidFill>
              <a:latin typeface="Arial" panose="020B0604020202020204" pitchFamily="34" charset="0"/>
              <a:cs typeface="Arial" panose="020B0604020202020204" pitchFamily="34" charset="0"/>
            </a:rPr>
            <a:t>Of high school students nationally do not have access to a school counselor, many of whom are low income</a:t>
          </a:r>
          <a:r>
            <a:rPr lang="en-US" baseline="30000" dirty="0">
              <a:solidFill>
                <a:schemeClr val="tx1"/>
              </a:solidFill>
              <a:latin typeface="Arial" panose="020B0604020202020204" pitchFamily="34" charset="0"/>
              <a:cs typeface="Arial" panose="020B0604020202020204" pitchFamily="34" charset="0"/>
            </a:rPr>
            <a:t>1</a:t>
          </a:r>
          <a:endParaRPr lang="en-US" dirty="0">
            <a:solidFill>
              <a:schemeClr val="tx1"/>
            </a:solidFill>
          </a:endParaRPr>
        </a:p>
      </dgm:t>
    </dgm:pt>
    <dgm:pt modelId="{E54CB745-E254-424A-8FEE-7B746632D809}" type="parTrans" cxnId="{CCED754F-4889-439A-9D0E-F2B60F31A472}">
      <dgm:prSet/>
      <dgm:spPr/>
      <dgm:t>
        <a:bodyPr/>
        <a:lstStyle/>
        <a:p>
          <a:endParaRPr lang="en-US"/>
        </a:p>
      </dgm:t>
    </dgm:pt>
    <dgm:pt modelId="{2A797046-E72B-454C-A108-4DE233254313}" type="sibTrans" cxnId="{CCED754F-4889-439A-9D0E-F2B60F31A472}">
      <dgm:prSet/>
      <dgm:spPr/>
      <dgm:t>
        <a:bodyPr/>
        <a:lstStyle/>
        <a:p>
          <a:endParaRPr lang="en-US"/>
        </a:p>
      </dgm:t>
    </dgm:pt>
    <dgm:pt modelId="{D1EA83D2-AF96-4BF7-85A8-7FEB9DB353E4}">
      <dgm:prSet phldrT="[Text]"/>
      <dgm:spPr>
        <a:solidFill>
          <a:srgbClr val="D9D9D9"/>
        </a:solidFill>
      </dgm:spPr>
      <dgm:t>
        <a:bodyPr/>
        <a:lstStyle/>
        <a:p>
          <a:r>
            <a:rPr lang="en-US" dirty="0">
              <a:solidFill>
                <a:schemeClr val="tx1"/>
              </a:solidFill>
              <a:latin typeface="Arial" panose="020B0604020202020204" pitchFamily="34" charset="0"/>
              <a:cs typeface="Arial" panose="020B0604020202020204" pitchFamily="34" charset="0"/>
            </a:rPr>
            <a:t>Of</a:t>
          </a:r>
          <a:r>
            <a:rPr lang="en-US" baseline="0" dirty="0">
              <a:solidFill>
                <a:schemeClr val="tx1"/>
              </a:solidFill>
              <a:latin typeface="Arial" panose="020B0604020202020204" pitchFamily="34" charset="0"/>
              <a:cs typeface="Arial" panose="020B0604020202020204" pitchFamily="34" charset="0"/>
            </a:rPr>
            <a:t> students enrolled in higher education in the U.S. leave after their first year, citing lack of support</a:t>
          </a:r>
          <a:r>
            <a:rPr lang="en-US" baseline="30000" dirty="0">
              <a:solidFill>
                <a:schemeClr val="tx1"/>
              </a:solidFill>
              <a:latin typeface="Arial" panose="020B0604020202020204" pitchFamily="34" charset="0"/>
              <a:cs typeface="Arial" panose="020B0604020202020204" pitchFamily="34" charset="0"/>
            </a:rPr>
            <a:t>2</a:t>
          </a:r>
          <a:endParaRPr lang="en-US" dirty="0">
            <a:solidFill>
              <a:schemeClr val="tx1"/>
            </a:solidFill>
          </a:endParaRPr>
        </a:p>
      </dgm:t>
    </dgm:pt>
    <dgm:pt modelId="{C0460B32-1264-40C8-B39F-978F5CECBECB}" type="parTrans" cxnId="{8D95960A-E9E9-4927-A107-878349417176}">
      <dgm:prSet/>
      <dgm:spPr/>
      <dgm:t>
        <a:bodyPr/>
        <a:lstStyle/>
        <a:p>
          <a:endParaRPr lang="en-US"/>
        </a:p>
      </dgm:t>
    </dgm:pt>
    <dgm:pt modelId="{3E44E9E3-4258-4A39-A3E5-2D65C26C6CAC}" type="sibTrans" cxnId="{8D95960A-E9E9-4927-A107-878349417176}">
      <dgm:prSet/>
      <dgm:spPr/>
      <dgm:t>
        <a:bodyPr/>
        <a:lstStyle/>
        <a:p>
          <a:endParaRPr lang="en-US"/>
        </a:p>
      </dgm:t>
    </dgm:pt>
    <dgm:pt modelId="{55AF53C3-13BD-466F-B1D8-092A390E67F4}">
      <dgm:prSet phldrT="[Text]"/>
      <dgm:spPr>
        <a:solidFill>
          <a:srgbClr val="D9D9D9"/>
        </a:solidFill>
      </dgm:spPr>
      <dgm:t>
        <a:bodyPr/>
        <a:lstStyle/>
        <a:p>
          <a:r>
            <a:rPr lang="en-US" dirty="0">
              <a:solidFill>
                <a:schemeClr val="tx1"/>
              </a:solidFill>
              <a:latin typeface="Arial" panose="020B0604020202020204" pitchFamily="34" charset="0"/>
              <a:cs typeface="Arial" panose="020B0604020202020204" pitchFamily="34" charset="0"/>
            </a:rPr>
            <a:t>Of people from low-income families have a bachelor’s degree by age 25, compared to 50% of high-income families</a:t>
          </a:r>
          <a:r>
            <a:rPr lang="en-US" baseline="30000" dirty="0">
              <a:solidFill>
                <a:schemeClr val="tx1"/>
              </a:solidFill>
              <a:latin typeface="Arial" panose="020B0604020202020204" pitchFamily="34" charset="0"/>
              <a:cs typeface="Arial" panose="020B0604020202020204" pitchFamily="34" charset="0"/>
            </a:rPr>
            <a:t>3</a:t>
          </a:r>
          <a:r>
            <a:rPr lang="en-US" dirty="0">
              <a:solidFill>
                <a:schemeClr val="tx1"/>
              </a:solidFill>
              <a:latin typeface="Arial" panose="020B0604020202020204" pitchFamily="34" charset="0"/>
              <a:cs typeface="Arial" panose="020B0604020202020204" pitchFamily="34" charset="0"/>
            </a:rPr>
            <a:t> </a:t>
          </a:r>
          <a:endParaRPr lang="en-US" dirty="0">
            <a:solidFill>
              <a:schemeClr val="tx1"/>
            </a:solidFill>
          </a:endParaRPr>
        </a:p>
      </dgm:t>
    </dgm:pt>
    <dgm:pt modelId="{E20FAC7A-41FF-44FE-98E0-46A8282875C6}" type="parTrans" cxnId="{EC67D30E-3095-4863-B144-CDFC8AE4839B}">
      <dgm:prSet/>
      <dgm:spPr/>
      <dgm:t>
        <a:bodyPr/>
        <a:lstStyle/>
        <a:p>
          <a:endParaRPr lang="en-US"/>
        </a:p>
      </dgm:t>
    </dgm:pt>
    <dgm:pt modelId="{1CC935D7-0FE8-4DDF-8EDA-64FA4C5FAA74}" type="sibTrans" cxnId="{EC67D30E-3095-4863-B144-CDFC8AE4839B}">
      <dgm:prSet/>
      <dgm:spPr/>
      <dgm:t>
        <a:bodyPr/>
        <a:lstStyle/>
        <a:p>
          <a:endParaRPr lang="en-US"/>
        </a:p>
      </dgm:t>
    </dgm:pt>
    <dgm:pt modelId="{4F9C657E-CA02-45B2-93A5-3AFA34CFA64A}" type="pres">
      <dgm:prSet presAssocID="{ECE810F5-DC93-4D40-BB56-F28834CB218A}" presName="linearFlow" presStyleCnt="0">
        <dgm:presLayoutVars>
          <dgm:dir/>
          <dgm:resizeHandles val="exact"/>
        </dgm:presLayoutVars>
      </dgm:prSet>
      <dgm:spPr/>
    </dgm:pt>
    <dgm:pt modelId="{DE68F8B9-1F4B-4A6B-BF67-27293C45953F}" type="pres">
      <dgm:prSet presAssocID="{E07DE63A-2D2D-4ED6-8A82-0093C2DAF056}" presName="composite" presStyleCnt="0"/>
      <dgm:spPr/>
    </dgm:pt>
    <dgm:pt modelId="{D360AF07-A4F0-47F5-9784-E6E29F33B4CE}" type="pres">
      <dgm:prSet presAssocID="{E07DE63A-2D2D-4ED6-8A82-0093C2DAF056}" presName="imgShp" presStyleLbl="fgImgPlace1" presStyleIdx="0" presStyleCnt="3"/>
      <dgm:spPr>
        <a:solidFill>
          <a:srgbClr val="0070C0"/>
        </a:solidFill>
      </dgm:spPr>
    </dgm:pt>
    <dgm:pt modelId="{71AE59F1-68F2-448A-886B-69666DD78C29}" type="pres">
      <dgm:prSet presAssocID="{E07DE63A-2D2D-4ED6-8A82-0093C2DAF056}" presName="txShp" presStyleLbl="node1" presStyleIdx="0" presStyleCnt="3">
        <dgm:presLayoutVars>
          <dgm:bulletEnabled val="1"/>
        </dgm:presLayoutVars>
      </dgm:prSet>
      <dgm:spPr/>
    </dgm:pt>
    <dgm:pt modelId="{0CAB37FA-8E12-4A9E-BD1B-DBB2BF6945B9}" type="pres">
      <dgm:prSet presAssocID="{2A797046-E72B-454C-A108-4DE233254313}" presName="spacing" presStyleCnt="0"/>
      <dgm:spPr/>
    </dgm:pt>
    <dgm:pt modelId="{7BA1911D-4D64-43D3-95E1-5478F4DEE763}" type="pres">
      <dgm:prSet presAssocID="{D1EA83D2-AF96-4BF7-85A8-7FEB9DB353E4}" presName="composite" presStyleCnt="0"/>
      <dgm:spPr/>
    </dgm:pt>
    <dgm:pt modelId="{F202DBFE-1C6C-45EB-9FED-689411BD66FF}" type="pres">
      <dgm:prSet presAssocID="{D1EA83D2-AF96-4BF7-85A8-7FEB9DB353E4}" presName="imgShp" presStyleLbl="fgImgPlace1" presStyleIdx="1" presStyleCnt="3"/>
      <dgm:spPr>
        <a:solidFill>
          <a:srgbClr val="0070C0"/>
        </a:solidFill>
      </dgm:spPr>
    </dgm:pt>
    <dgm:pt modelId="{A918080B-7B4B-45E2-98A2-4DFED9AB1142}" type="pres">
      <dgm:prSet presAssocID="{D1EA83D2-AF96-4BF7-85A8-7FEB9DB353E4}" presName="txShp" presStyleLbl="node1" presStyleIdx="1" presStyleCnt="3">
        <dgm:presLayoutVars>
          <dgm:bulletEnabled val="1"/>
        </dgm:presLayoutVars>
      </dgm:prSet>
      <dgm:spPr/>
    </dgm:pt>
    <dgm:pt modelId="{D1A3C344-6377-4B40-AF49-25E5B3270AA9}" type="pres">
      <dgm:prSet presAssocID="{3E44E9E3-4258-4A39-A3E5-2D65C26C6CAC}" presName="spacing" presStyleCnt="0"/>
      <dgm:spPr/>
    </dgm:pt>
    <dgm:pt modelId="{75D29BD1-2DB5-4CF8-B55E-0C644525742B}" type="pres">
      <dgm:prSet presAssocID="{55AF53C3-13BD-466F-B1D8-092A390E67F4}" presName="composite" presStyleCnt="0"/>
      <dgm:spPr/>
    </dgm:pt>
    <dgm:pt modelId="{5F11C0D5-E654-4578-9678-3BE79D4A0263}" type="pres">
      <dgm:prSet presAssocID="{55AF53C3-13BD-466F-B1D8-092A390E67F4}" presName="imgShp" presStyleLbl="fgImgPlace1" presStyleIdx="2" presStyleCnt="3"/>
      <dgm:spPr>
        <a:solidFill>
          <a:srgbClr val="0070C0"/>
        </a:solidFill>
      </dgm:spPr>
    </dgm:pt>
    <dgm:pt modelId="{ED67E47E-7E12-45CB-A806-34635E54F7A8}" type="pres">
      <dgm:prSet presAssocID="{55AF53C3-13BD-466F-B1D8-092A390E67F4}" presName="txShp" presStyleLbl="node1" presStyleIdx="2" presStyleCnt="3">
        <dgm:presLayoutVars>
          <dgm:bulletEnabled val="1"/>
        </dgm:presLayoutVars>
      </dgm:prSet>
      <dgm:spPr/>
    </dgm:pt>
  </dgm:ptLst>
  <dgm:cxnLst>
    <dgm:cxn modelId="{8D95960A-E9E9-4927-A107-878349417176}" srcId="{ECE810F5-DC93-4D40-BB56-F28834CB218A}" destId="{D1EA83D2-AF96-4BF7-85A8-7FEB9DB353E4}" srcOrd="1" destOrd="0" parTransId="{C0460B32-1264-40C8-B39F-978F5CECBECB}" sibTransId="{3E44E9E3-4258-4A39-A3E5-2D65C26C6CAC}"/>
    <dgm:cxn modelId="{EC67D30E-3095-4863-B144-CDFC8AE4839B}" srcId="{ECE810F5-DC93-4D40-BB56-F28834CB218A}" destId="{55AF53C3-13BD-466F-B1D8-092A390E67F4}" srcOrd="2" destOrd="0" parTransId="{E20FAC7A-41FF-44FE-98E0-46A8282875C6}" sibTransId="{1CC935D7-0FE8-4DDF-8EDA-64FA4C5FAA74}"/>
    <dgm:cxn modelId="{CCED754F-4889-439A-9D0E-F2B60F31A472}" srcId="{ECE810F5-DC93-4D40-BB56-F28834CB218A}" destId="{E07DE63A-2D2D-4ED6-8A82-0093C2DAF056}" srcOrd="0" destOrd="0" parTransId="{E54CB745-E254-424A-8FEE-7B746632D809}" sibTransId="{2A797046-E72B-454C-A108-4DE233254313}"/>
    <dgm:cxn modelId="{E776994F-B0E4-4F38-A01D-DCE57769A23E}" type="presOf" srcId="{55AF53C3-13BD-466F-B1D8-092A390E67F4}" destId="{ED67E47E-7E12-45CB-A806-34635E54F7A8}" srcOrd="0" destOrd="0" presId="urn:microsoft.com/office/officeart/2005/8/layout/vList3"/>
    <dgm:cxn modelId="{D5E9755E-3AC6-4D4F-96F0-4090D8FE1472}" type="presOf" srcId="{D1EA83D2-AF96-4BF7-85A8-7FEB9DB353E4}" destId="{A918080B-7B4B-45E2-98A2-4DFED9AB1142}" srcOrd="0" destOrd="0" presId="urn:microsoft.com/office/officeart/2005/8/layout/vList3"/>
    <dgm:cxn modelId="{AB5EE08B-304F-4E77-9064-9A88C7EEF066}" type="presOf" srcId="{ECE810F5-DC93-4D40-BB56-F28834CB218A}" destId="{4F9C657E-CA02-45B2-93A5-3AFA34CFA64A}" srcOrd="0" destOrd="0" presId="urn:microsoft.com/office/officeart/2005/8/layout/vList3"/>
    <dgm:cxn modelId="{C198C5B8-A1F1-4EC5-B07F-556DD24DEDCF}" type="presOf" srcId="{E07DE63A-2D2D-4ED6-8A82-0093C2DAF056}" destId="{71AE59F1-68F2-448A-886B-69666DD78C29}" srcOrd="0" destOrd="0" presId="urn:microsoft.com/office/officeart/2005/8/layout/vList3"/>
    <dgm:cxn modelId="{1DA673DF-1FCB-41DF-B7FA-2BED2C93621B}" type="presParOf" srcId="{4F9C657E-CA02-45B2-93A5-3AFA34CFA64A}" destId="{DE68F8B9-1F4B-4A6B-BF67-27293C45953F}" srcOrd="0" destOrd="0" presId="urn:microsoft.com/office/officeart/2005/8/layout/vList3"/>
    <dgm:cxn modelId="{3CA53336-1584-4A33-8DC4-6C8115DE16AE}" type="presParOf" srcId="{DE68F8B9-1F4B-4A6B-BF67-27293C45953F}" destId="{D360AF07-A4F0-47F5-9784-E6E29F33B4CE}" srcOrd="0" destOrd="0" presId="urn:microsoft.com/office/officeart/2005/8/layout/vList3"/>
    <dgm:cxn modelId="{8C0386AE-1707-48D1-973B-AD34B46F76F5}" type="presParOf" srcId="{DE68F8B9-1F4B-4A6B-BF67-27293C45953F}" destId="{71AE59F1-68F2-448A-886B-69666DD78C29}" srcOrd="1" destOrd="0" presId="urn:microsoft.com/office/officeart/2005/8/layout/vList3"/>
    <dgm:cxn modelId="{03A95FDB-CC3B-48D1-A45D-49CA795DBDEB}" type="presParOf" srcId="{4F9C657E-CA02-45B2-93A5-3AFA34CFA64A}" destId="{0CAB37FA-8E12-4A9E-BD1B-DBB2BF6945B9}" srcOrd="1" destOrd="0" presId="urn:microsoft.com/office/officeart/2005/8/layout/vList3"/>
    <dgm:cxn modelId="{C12DF586-386E-46DF-9C14-66496CAA2105}" type="presParOf" srcId="{4F9C657E-CA02-45B2-93A5-3AFA34CFA64A}" destId="{7BA1911D-4D64-43D3-95E1-5478F4DEE763}" srcOrd="2" destOrd="0" presId="urn:microsoft.com/office/officeart/2005/8/layout/vList3"/>
    <dgm:cxn modelId="{6A98FE32-A064-4855-9DFC-A41032C08ABE}" type="presParOf" srcId="{7BA1911D-4D64-43D3-95E1-5478F4DEE763}" destId="{F202DBFE-1C6C-45EB-9FED-689411BD66FF}" srcOrd="0" destOrd="0" presId="urn:microsoft.com/office/officeart/2005/8/layout/vList3"/>
    <dgm:cxn modelId="{15B854A8-3288-4887-8669-FE39EF1EC0A1}" type="presParOf" srcId="{7BA1911D-4D64-43D3-95E1-5478F4DEE763}" destId="{A918080B-7B4B-45E2-98A2-4DFED9AB1142}" srcOrd="1" destOrd="0" presId="urn:microsoft.com/office/officeart/2005/8/layout/vList3"/>
    <dgm:cxn modelId="{19219513-EFB3-488C-8E3C-31DC57861EF4}" type="presParOf" srcId="{4F9C657E-CA02-45B2-93A5-3AFA34CFA64A}" destId="{D1A3C344-6377-4B40-AF49-25E5B3270AA9}" srcOrd="3" destOrd="0" presId="urn:microsoft.com/office/officeart/2005/8/layout/vList3"/>
    <dgm:cxn modelId="{4DFDD3A4-4459-4D95-8BC7-1C94E08FCFC6}" type="presParOf" srcId="{4F9C657E-CA02-45B2-93A5-3AFA34CFA64A}" destId="{75D29BD1-2DB5-4CF8-B55E-0C644525742B}" srcOrd="4" destOrd="0" presId="urn:microsoft.com/office/officeart/2005/8/layout/vList3"/>
    <dgm:cxn modelId="{3DAD64EE-7EA6-41C3-BF48-CF4477164CA4}" type="presParOf" srcId="{75D29BD1-2DB5-4CF8-B55E-0C644525742B}" destId="{5F11C0D5-E654-4578-9678-3BE79D4A0263}" srcOrd="0" destOrd="0" presId="urn:microsoft.com/office/officeart/2005/8/layout/vList3"/>
    <dgm:cxn modelId="{00FE8282-1761-4243-B52F-EC14F5205FB2}" type="presParOf" srcId="{75D29BD1-2DB5-4CF8-B55E-0C644525742B}" destId="{ED67E47E-7E12-45CB-A806-34635E54F7A8}" srcOrd="1" destOrd="0" presId="urn:microsoft.com/office/officeart/2005/8/layout/vLis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03CB27-C320-489A-96D4-6C7EDFCE64E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9E9BD7C-83EE-4060-9F08-73EAA82C5A60}">
      <dgm:prSet phldrT="[Text]" custT="1"/>
      <dgm:spPr>
        <a:solidFill>
          <a:schemeClr val="bg1">
            <a:lumMod val="50000"/>
          </a:schemeClr>
        </a:solidFill>
      </dgm:spPr>
      <dgm:t>
        <a:bodyPr/>
        <a:lstStyle/>
        <a:p>
          <a:r>
            <a:rPr lang="en-US" sz="2000" b="1" dirty="0">
              <a:latin typeface="Arial" panose="020B0604020202020204" pitchFamily="34" charset="0"/>
              <a:cs typeface="Arial" panose="020B0604020202020204" pitchFamily="34" charset="0"/>
            </a:rPr>
            <a:t>Student with Full Federal PELL Grant</a:t>
          </a:r>
          <a:endParaRPr lang="en-US" sz="2000" dirty="0">
            <a:latin typeface="Arial" panose="020B0604020202020204" pitchFamily="34" charset="0"/>
            <a:cs typeface="Arial" panose="020B0604020202020204" pitchFamily="34" charset="0"/>
          </a:endParaRPr>
        </a:p>
      </dgm:t>
    </dgm:pt>
    <dgm:pt modelId="{0331C265-7515-4BBE-9546-C94A90B69D3C}" type="parTrans" cxnId="{D7D79FE7-3660-431D-8D09-A1862C7F35CA}">
      <dgm:prSet/>
      <dgm:spPr/>
      <dgm:t>
        <a:bodyPr/>
        <a:lstStyle/>
        <a:p>
          <a:endParaRPr lang="en-US"/>
        </a:p>
      </dgm:t>
    </dgm:pt>
    <dgm:pt modelId="{A674D547-C9FF-4CF2-8102-E537DD9B0961}" type="sibTrans" cxnId="{D7D79FE7-3660-431D-8D09-A1862C7F35CA}">
      <dgm:prSet/>
      <dgm:spPr/>
      <dgm:t>
        <a:bodyPr/>
        <a:lstStyle/>
        <a:p>
          <a:endParaRPr lang="en-US"/>
        </a:p>
      </dgm:t>
    </dgm:pt>
    <dgm:pt modelId="{F654A73D-7FC7-427E-A198-0613D22D0AAA}">
      <dgm:prSet phldrT="[Text]" custT="1"/>
      <dgm:spPr>
        <a:solidFill>
          <a:srgbClr val="D9D9D9">
            <a:alpha val="90000"/>
          </a:srgbClr>
        </a:solidFill>
      </dgm:spPr>
      <dgm:t>
        <a:bodyPr/>
        <a:lstStyle/>
        <a:p>
          <a:r>
            <a:rPr lang="en-US" sz="1700" dirty="0">
              <a:latin typeface="Arial" panose="020B0604020202020204" pitchFamily="34" charset="0"/>
              <a:cs typeface="Arial" panose="020B0604020202020204" pitchFamily="34" charset="0"/>
            </a:rPr>
            <a:t>MC cost = $5,000, USG cost = $17,400</a:t>
          </a:r>
        </a:p>
      </dgm:t>
    </dgm:pt>
    <dgm:pt modelId="{31C1F1EA-C36F-4B68-B7AC-23A0426C216A}" type="parTrans" cxnId="{EAB2D1AC-13D4-4190-A424-278634B44AE0}">
      <dgm:prSet/>
      <dgm:spPr/>
      <dgm:t>
        <a:bodyPr/>
        <a:lstStyle/>
        <a:p>
          <a:endParaRPr lang="en-US"/>
        </a:p>
      </dgm:t>
    </dgm:pt>
    <dgm:pt modelId="{1E144265-DA9A-490C-B834-CE5887B254B1}" type="sibTrans" cxnId="{EAB2D1AC-13D4-4190-A424-278634B44AE0}">
      <dgm:prSet/>
      <dgm:spPr/>
      <dgm:t>
        <a:bodyPr/>
        <a:lstStyle/>
        <a:p>
          <a:endParaRPr lang="en-US"/>
        </a:p>
      </dgm:t>
    </dgm:pt>
    <dgm:pt modelId="{54F4115E-3CF3-41B0-9818-7475F95B3DD4}">
      <dgm:prSet phldrT="[Text]" custT="1"/>
      <dgm:spPr>
        <a:solidFill>
          <a:srgbClr val="D9D9D9">
            <a:alpha val="90000"/>
          </a:srgbClr>
        </a:solidFill>
      </dgm:spPr>
      <dgm:t>
        <a:bodyPr/>
        <a:lstStyle/>
        <a:p>
          <a:r>
            <a:rPr lang="en-US" sz="1700" dirty="0">
              <a:latin typeface="Arial" panose="020B0604020202020204" pitchFamily="34" charset="0"/>
              <a:cs typeface="Arial" panose="020B0604020202020204" pitchFamily="34" charset="0"/>
            </a:rPr>
            <a:t>Total cost to obtain bachelor’s degree = $22,400</a:t>
          </a:r>
        </a:p>
      </dgm:t>
    </dgm:pt>
    <dgm:pt modelId="{573ED79C-B269-44EB-8ABF-1CFAB8AAE49F}" type="parTrans" cxnId="{7B4DE203-F965-4338-A671-43C8C1B6CEB3}">
      <dgm:prSet/>
      <dgm:spPr/>
      <dgm:t>
        <a:bodyPr/>
        <a:lstStyle/>
        <a:p>
          <a:endParaRPr lang="en-US"/>
        </a:p>
      </dgm:t>
    </dgm:pt>
    <dgm:pt modelId="{42997CB5-C3AF-45E4-A8C4-1A991DF10BBE}" type="sibTrans" cxnId="{7B4DE203-F965-4338-A671-43C8C1B6CEB3}">
      <dgm:prSet/>
      <dgm:spPr/>
      <dgm:t>
        <a:bodyPr/>
        <a:lstStyle/>
        <a:p>
          <a:endParaRPr lang="en-US"/>
        </a:p>
      </dgm:t>
    </dgm:pt>
    <dgm:pt modelId="{81B22F86-544A-4357-A8F8-E499FA1A7DA4}">
      <dgm:prSet phldrT="[Text]" custT="1"/>
      <dgm:spPr>
        <a:solidFill>
          <a:schemeClr val="bg1">
            <a:lumMod val="50000"/>
          </a:schemeClr>
        </a:solidFill>
      </dgm:spPr>
      <dgm:t>
        <a:bodyPr/>
        <a:lstStyle/>
        <a:p>
          <a:r>
            <a:rPr lang="en-US" sz="2000" b="1" dirty="0">
              <a:latin typeface="Arial" panose="020B0604020202020204" pitchFamily="34" charset="0"/>
              <a:cs typeface="Arial" panose="020B0604020202020204" pitchFamily="34" charset="0"/>
            </a:rPr>
            <a:t>Student with Partial Federal PELL Grant</a:t>
          </a:r>
          <a:endParaRPr lang="en-US" sz="2000" dirty="0">
            <a:latin typeface="Arial" panose="020B0604020202020204" pitchFamily="34" charset="0"/>
            <a:cs typeface="Arial" panose="020B0604020202020204" pitchFamily="34" charset="0"/>
          </a:endParaRPr>
        </a:p>
      </dgm:t>
    </dgm:pt>
    <dgm:pt modelId="{7FD27A79-EA7C-48ED-B715-A7FF0AB29873}" type="parTrans" cxnId="{275399DF-252C-4CBD-BFB1-6E7D371AE423}">
      <dgm:prSet/>
      <dgm:spPr/>
      <dgm:t>
        <a:bodyPr/>
        <a:lstStyle/>
        <a:p>
          <a:endParaRPr lang="en-US"/>
        </a:p>
      </dgm:t>
    </dgm:pt>
    <dgm:pt modelId="{9F73DBBC-E2CF-4AD0-B811-C5911751D067}" type="sibTrans" cxnId="{275399DF-252C-4CBD-BFB1-6E7D371AE423}">
      <dgm:prSet/>
      <dgm:spPr/>
      <dgm:t>
        <a:bodyPr/>
        <a:lstStyle/>
        <a:p>
          <a:endParaRPr lang="en-US"/>
        </a:p>
      </dgm:t>
    </dgm:pt>
    <dgm:pt modelId="{A84C8210-B8B5-45AE-89BA-D056C83FE337}">
      <dgm:prSet phldrT="[Text]" custT="1"/>
      <dgm:spPr>
        <a:solidFill>
          <a:srgbClr val="D9D9D9">
            <a:alpha val="90000"/>
          </a:srgbClr>
        </a:solidFill>
      </dgm:spPr>
      <dgm:t>
        <a:bodyPr/>
        <a:lstStyle/>
        <a:p>
          <a:r>
            <a:rPr lang="en-US" sz="1700" dirty="0">
              <a:latin typeface="Arial" panose="020B0604020202020204" pitchFamily="34" charset="0"/>
              <a:cs typeface="Arial" panose="020B0604020202020204" pitchFamily="34" charset="0"/>
            </a:rPr>
            <a:t>MC cost = $9,500, USG cost = $23,400</a:t>
          </a:r>
        </a:p>
      </dgm:t>
    </dgm:pt>
    <dgm:pt modelId="{41B96683-3675-4208-A273-06D75C5D36E5}" type="parTrans" cxnId="{5529C98A-8F66-44A8-95BE-A983A1464D59}">
      <dgm:prSet/>
      <dgm:spPr/>
      <dgm:t>
        <a:bodyPr/>
        <a:lstStyle/>
        <a:p>
          <a:endParaRPr lang="en-US"/>
        </a:p>
      </dgm:t>
    </dgm:pt>
    <dgm:pt modelId="{15BBF14F-D26F-46FE-8D54-AC3806451E85}" type="sibTrans" cxnId="{5529C98A-8F66-44A8-95BE-A983A1464D59}">
      <dgm:prSet/>
      <dgm:spPr/>
      <dgm:t>
        <a:bodyPr/>
        <a:lstStyle/>
        <a:p>
          <a:endParaRPr lang="en-US"/>
        </a:p>
      </dgm:t>
    </dgm:pt>
    <dgm:pt modelId="{6C27F669-F20B-40B3-A14E-4449A20F12EB}">
      <dgm:prSet phldrT="[Text]" custT="1"/>
      <dgm:spPr>
        <a:solidFill>
          <a:srgbClr val="D9D9D9">
            <a:alpha val="90000"/>
          </a:srgbClr>
        </a:solidFill>
      </dgm:spPr>
      <dgm:t>
        <a:bodyPr/>
        <a:lstStyle/>
        <a:p>
          <a:r>
            <a:rPr lang="en-US" sz="1700" dirty="0">
              <a:latin typeface="Arial" panose="020B0604020202020204" pitchFamily="34" charset="0"/>
              <a:cs typeface="Arial" panose="020B0604020202020204" pitchFamily="34" charset="0"/>
            </a:rPr>
            <a:t>Total cost to obtain bachelor’s degree = $32,900</a:t>
          </a:r>
        </a:p>
      </dgm:t>
    </dgm:pt>
    <dgm:pt modelId="{027B016A-D028-4C32-8AEE-AE59002EA674}" type="parTrans" cxnId="{3C3E8D79-2A75-4FE3-B432-5E8937D5CED3}">
      <dgm:prSet/>
      <dgm:spPr/>
      <dgm:t>
        <a:bodyPr/>
        <a:lstStyle/>
        <a:p>
          <a:endParaRPr lang="en-US"/>
        </a:p>
      </dgm:t>
    </dgm:pt>
    <dgm:pt modelId="{6191BE10-E68B-49DA-AEC5-C1F47CB475B8}" type="sibTrans" cxnId="{3C3E8D79-2A75-4FE3-B432-5E8937D5CED3}">
      <dgm:prSet/>
      <dgm:spPr/>
      <dgm:t>
        <a:bodyPr/>
        <a:lstStyle/>
        <a:p>
          <a:endParaRPr lang="en-US"/>
        </a:p>
      </dgm:t>
    </dgm:pt>
    <dgm:pt modelId="{BD45D7A3-B5CC-4095-9438-19894FB1DBA8}">
      <dgm:prSet phldrT="[Text]" custT="1"/>
      <dgm:spPr>
        <a:solidFill>
          <a:schemeClr val="bg1">
            <a:lumMod val="50000"/>
          </a:schemeClr>
        </a:solidFill>
      </dgm:spPr>
      <dgm:t>
        <a:bodyPr/>
        <a:lstStyle/>
        <a:p>
          <a:r>
            <a:rPr lang="en-US" sz="2000" b="1" dirty="0">
              <a:latin typeface="Arial" panose="020B0604020202020204" pitchFamily="34" charset="0"/>
              <a:cs typeface="Arial" panose="020B0604020202020204" pitchFamily="34" charset="0"/>
            </a:rPr>
            <a:t>One Dream Act Student</a:t>
          </a:r>
          <a:endParaRPr lang="en-US" sz="2000" dirty="0">
            <a:latin typeface="Arial" panose="020B0604020202020204" pitchFamily="34" charset="0"/>
            <a:cs typeface="Arial" panose="020B0604020202020204" pitchFamily="34" charset="0"/>
          </a:endParaRPr>
        </a:p>
      </dgm:t>
    </dgm:pt>
    <dgm:pt modelId="{2C2E9A93-3C4E-4608-AB28-BD96DFEB9814}" type="parTrans" cxnId="{8452667A-01F1-44FA-93E8-64FEF55A0C03}">
      <dgm:prSet/>
      <dgm:spPr/>
      <dgm:t>
        <a:bodyPr/>
        <a:lstStyle/>
        <a:p>
          <a:endParaRPr lang="en-US"/>
        </a:p>
      </dgm:t>
    </dgm:pt>
    <dgm:pt modelId="{241E7542-1E2E-457E-B569-DDFC4C3BCBC7}" type="sibTrans" cxnId="{8452667A-01F1-44FA-93E8-64FEF55A0C03}">
      <dgm:prSet/>
      <dgm:spPr/>
      <dgm:t>
        <a:bodyPr/>
        <a:lstStyle/>
        <a:p>
          <a:endParaRPr lang="en-US"/>
        </a:p>
      </dgm:t>
    </dgm:pt>
    <dgm:pt modelId="{4D76E790-15E4-480D-AA34-B983E129E7EC}">
      <dgm:prSet phldrT="[Text]" custT="1"/>
      <dgm:spPr>
        <a:solidFill>
          <a:srgbClr val="D9D9D9">
            <a:alpha val="90000"/>
          </a:srgbClr>
        </a:solidFill>
      </dgm:spPr>
      <dgm:t>
        <a:bodyPr/>
        <a:lstStyle/>
        <a:p>
          <a:r>
            <a:rPr lang="en-US" sz="1700" dirty="0">
              <a:latin typeface="Arial" panose="020B0604020202020204" pitchFamily="34" charset="0"/>
              <a:cs typeface="Arial" panose="020B0604020202020204" pitchFamily="34" charset="0"/>
            </a:rPr>
            <a:t>MC cost = $15,000, USG cost = $29,400</a:t>
          </a:r>
        </a:p>
      </dgm:t>
    </dgm:pt>
    <dgm:pt modelId="{45148180-AE39-425E-B03A-5D5F8C1076A0}" type="parTrans" cxnId="{055E5267-1D49-447D-A999-EA028B4003B6}">
      <dgm:prSet/>
      <dgm:spPr/>
      <dgm:t>
        <a:bodyPr/>
        <a:lstStyle/>
        <a:p>
          <a:endParaRPr lang="en-US"/>
        </a:p>
      </dgm:t>
    </dgm:pt>
    <dgm:pt modelId="{3BE39F04-1F5C-4C47-8392-E56544BC722A}" type="sibTrans" cxnId="{055E5267-1D49-447D-A999-EA028B4003B6}">
      <dgm:prSet/>
      <dgm:spPr/>
      <dgm:t>
        <a:bodyPr/>
        <a:lstStyle/>
        <a:p>
          <a:endParaRPr lang="en-US"/>
        </a:p>
      </dgm:t>
    </dgm:pt>
    <dgm:pt modelId="{98122594-66D0-4EC4-9FCD-ECFB50AC37E6}">
      <dgm:prSet phldrT="[Text]" custT="1"/>
      <dgm:spPr>
        <a:solidFill>
          <a:srgbClr val="D9D9D9">
            <a:alpha val="90000"/>
          </a:srgbClr>
        </a:solidFill>
      </dgm:spPr>
      <dgm:t>
        <a:bodyPr/>
        <a:lstStyle/>
        <a:p>
          <a:r>
            <a:rPr lang="en-US" sz="1700" dirty="0">
              <a:latin typeface="Arial" panose="020B0604020202020204" pitchFamily="34" charset="0"/>
              <a:cs typeface="Arial" panose="020B0604020202020204" pitchFamily="34" charset="0"/>
            </a:rPr>
            <a:t>Total cost to obtain bachelor’s degree = $44,400 </a:t>
          </a:r>
        </a:p>
      </dgm:t>
    </dgm:pt>
    <dgm:pt modelId="{D6E21820-BA87-41B1-B8E0-0A3A754532CF}" type="parTrans" cxnId="{88E112B2-BD39-4FF2-AF11-8006A5381A50}">
      <dgm:prSet/>
      <dgm:spPr/>
      <dgm:t>
        <a:bodyPr/>
        <a:lstStyle/>
        <a:p>
          <a:endParaRPr lang="en-US"/>
        </a:p>
      </dgm:t>
    </dgm:pt>
    <dgm:pt modelId="{8B7FC53C-7752-4B18-9556-86BD9173166B}" type="sibTrans" cxnId="{88E112B2-BD39-4FF2-AF11-8006A5381A50}">
      <dgm:prSet/>
      <dgm:spPr/>
      <dgm:t>
        <a:bodyPr/>
        <a:lstStyle/>
        <a:p>
          <a:endParaRPr lang="en-US"/>
        </a:p>
      </dgm:t>
    </dgm:pt>
    <dgm:pt modelId="{EE7C171F-F7DF-42F7-821D-FDD5D03AD876}" type="pres">
      <dgm:prSet presAssocID="{3703CB27-C320-489A-96D4-6C7EDFCE64EB}" presName="Name0" presStyleCnt="0">
        <dgm:presLayoutVars>
          <dgm:dir/>
          <dgm:animLvl val="lvl"/>
          <dgm:resizeHandles val="exact"/>
        </dgm:presLayoutVars>
      </dgm:prSet>
      <dgm:spPr/>
    </dgm:pt>
    <dgm:pt modelId="{D586E12F-74EA-4484-A491-41C7EADCB7F2}" type="pres">
      <dgm:prSet presAssocID="{E9E9BD7C-83EE-4060-9F08-73EAA82C5A60}" presName="linNode" presStyleCnt="0"/>
      <dgm:spPr/>
    </dgm:pt>
    <dgm:pt modelId="{D573D0BE-C1C7-4B98-A7CE-1E6F17E74778}" type="pres">
      <dgm:prSet presAssocID="{E9E9BD7C-83EE-4060-9F08-73EAA82C5A60}" presName="parentText" presStyleLbl="node1" presStyleIdx="0" presStyleCnt="3">
        <dgm:presLayoutVars>
          <dgm:chMax val="1"/>
          <dgm:bulletEnabled val="1"/>
        </dgm:presLayoutVars>
      </dgm:prSet>
      <dgm:spPr/>
    </dgm:pt>
    <dgm:pt modelId="{0A0489EE-FC5A-4706-926B-3ECB8D0EE0EB}" type="pres">
      <dgm:prSet presAssocID="{E9E9BD7C-83EE-4060-9F08-73EAA82C5A60}" presName="descendantText" presStyleLbl="alignAccFollowNode1" presStyleIdx="0" presStyleCnt="3">
        <dgm:presLayoutVars>
          <dgm:bulletEnabled val="1"/>
        </dgm:presLayoutVars>
      </dgm:prSet>
      <dgm:spPr/>
    </dgm:pt>
    <dgm:pt modelId="{468DE3AE-CB2C-48EE-8F34-63CC9E573632}" type="pres">
      <dgm:prSet presAssocID="{A674D547-C9FF-4CF2-8102-E537DD9B0961}" presName="sp" presStyleCnt="0"/>
      <dgm:spPr/>
    </dgm:pt>
    <dgm:pt modelId="{93F40061-4A68-4B41-B62A-461B9DD6FC2E}" type="pres">
      <dgm:prSet presAssocID="{81B22F86-544A-4357-A8F8-E499FA1A7DA4}" presName="linNode" presStyleCnt="0"/>
      <dgm:spPr/>
    </dgm:pt>
    <dgm:pt modelId="{F994B941-C793-4663-8E34-3AFFE4F8D2CC}" type="pres">
      <dgm:prSet presAssocID="{81B22F86-544A-4357-A8F8-E499FA1A7DA4}" presName="parentText" presStyleLbl="node1" presStyleIdx="1" presStyleCnt="3">
        <dgm:presLayoutVars>
          <dgm:chMax val="1"/>
          <dgm:bulletEnabled val="1"/>
        </dgm:presLayoutVars>
      </dgm:prSet>
      <dgm:spPr/>
    </dgm:pt>
    <dgm:pt modelId="{F9F5A91C-520B-4296-8BE6-5E47230622A0}" type="pres">
      <dgm:prSet presAssocID="{81B22F86-544A-4357-A8F8-E499FA1A7DA4}" presName="descendantText" presStyleLbl="alignAccFollowNode1" presStyleIdx="1" presStyleCnt="3">
        <dgm:presLayoutVars>
          <dgm:bulletEnabled val="1"/>
        </dgm:presLayoutVars>
      </dgm:prSet>
      <dgm:spPr/>
    </dgm:pt>
    <dgm:pt modelId="{8E2B6817-7F3C-454A-BEE4-5E03CC4A1B5C}" type="pres">
      <dgm:prSet presAssocID="{9F73DBBC-E2CF-4AD0-B811-C5911751D067}" presName="sp" presStyleCnt="0"/>
      <dgm:spPr/>
    </dgm:pt>
    <dgm:pt modelId="{95D2DAAA-2253-4904-A7CE-3A9D6F571CE7}" type="pres">
      <dgm:prSet presAssocID="{BD45D7A3-B5CC-4095-9438-19894FB1DBA8}" presName="linNode" presStyleCnt="0"/>
      <dgm:spPr/>
    </dgm:pt>
    <dgm:pt modelId="{D51BCA08-F122-4204-ABF9-4F38AF9F4FA2}" type="pres">
      <dgm:prSet presAssocID="{BD45D7A3-B5CC-4095-9438-19894FB1DBA8}" presName="parentText" presStyleLbl="node1" presStyleIdx="2" presStyleCnt="3">
        <dgm:presLayoutVars>
          <dgm:chMax val="1"/>
          <dgm:bulletEnabled val="1"/>
        </dgm:presLayoutVars>
      </dgm:prSet>
      <dgm:spPr/>
    </dgm:pt>
    <dgm:pt modelId="{4EB3A91C-F423-4009-B34B-3D2589961696}" type="pres">
      <dgm:prSet presAssocID="{BD45D7A3-B5CC-4095-9438-19894FB1DBA8}" presName="descendantText" presStyleLbl="alignAccFollowNode1" presStyleIdx="2" presStyleCnt="3">
        <dgm:presLayoutVars>
          <dgm:bulletEnabled val="1"/>
        </dgm:presLayoutVars>
      </dgm:prSet>
      <dgm:spPr/>
    </dgm:pt>
  </dgm:ptLst>
  <dgm:cxnLst>
    <dgm:cxn modelId="{85A2E101-C8FB-44E9-85A7-7D0F74D2CF77}" type="presOf" srcId="{E9E9BD7C-83EE-4060-9F08-73EAA82C5A60}" destId="{D573D0BE-C1C7-4B98-A7CE-1E6F17E74778}" srcOrd="0" destOrd="0" presId="urn:microsoft.com/office/officeart/2005/8/layout/vList5"/>
    <dgm:cxn modelId="{7B4DE203-F965-4338-A671-43C8C1B6CEB3}" srcId="{E9E9BD7C-83EE-4060-9F08-73EAA82C5A60}" destId="{54F4115E-3CF3-41B0-9818-7475F95B3DD4}" srcOrd="1" destOrd="0" parTransId="{573ED79C-B269-44EB-8ABF-1CFAB8AAE49F}" sibTransId="{42997CB5-C3AF-45E4-A8C4-1A991DF10BBE}"/>
    <dgm:cxn modelId="{33474D1B-0E58-40EE-9265-F427336D9C92}" type="presOf" srcId="{81B22F86-544A-4357-A8F8-E499FA1A7DA4}" destId="{F994B941-C793-4663-8E34-3AFFE4F8D2CC}" srcOrd="0" destOrd="0" presId="urn:microsoft.com/office/officeart/2005/8/layout/vList5"/>
    <dgm:cxn modelId="{84317820-A9DD-40B3-9D85-5A27B5253A8A}" type="presOf" srcId="{A84C8210-B8B5-45AE-89BA-D056C83FE337}" destId="{F9F5A91C-520B-4296-8BE6-5E47230622A0}" srcOrd="0" destOrd="0" presId="urn:microsoft.com/office/officeart/2005/8/layout/vList5"/>
    <dgm:cxn modelId="{32073342-7DEB-4397-B43D-310EE568CFDB}" type="presOf" srcId="{98122594-66D0-4EC4-9FCD-ECFB50AC37E6}" destId="{4EB3A91C-F423-4009-B34B-3D2589961696}" srcOrd="0" destOrd="1" presId="urn:microsoft.com/office/officeart/2005/8/layout/vList5"/>
    <dgm:cxn modelId="{68B99951-AA8F-4C21-9181-6A532509A83B}" type="presOf" srcId="{F654A73D-7FC7-427E-A198-0613D22D0AAA}" destId="{0A0489EE-FC5A-4706-926B-3ECB8D0EE0EB}" srcOrd="0" destOrd="0" presId="urn:microsoft.com/office/officeart/2005/8/layout/vList5"/>
    <dgm:cxn modelId="{055E5267-1D49-447D-A999-EA028B4003B6}" srcId="{BD45D7A3-B5CC-4095-9438-19894FB1DBA8}" destId="{4D76E790-15E4-480D-AA34-B983E129E7EC}" srcOrd="0" destOrd="0" parTransId="{45148180-AE39-425E-B03A-5D5F8C1076A0}" sibTransId="{3BE39F04-1F5C-4C47-8392-E56544BC722A}"/>
    <dgm:cxn modelId="{3C3E8D79-2A75-4FE3-B432-5E8937D5CED3}" srcId="{81B22F86-544A-4357-A8F8-E499FA1A7DA4}" destId="{6C27F669-F20B-40B3-A14E-4449A20F12EB}" srcOrd="1" destOrd="0" parTransId="{027B016A-D028-4C32-8AEE-AE59002EA674}" sibTransId="{6191BE10-E68B-49DA-AEC5-C1F47CB475B8}"/>
    <dgm:cxn modelId="{8452667A-01F1-44FA-93E8-64FEF55A0C03}" srcId="{3703CB27-C320-489A-96D4-6C7EDFCE64EB}" destId="{BD45D7A3-B5CC-4095-9438-19894FB1DBA8}" srcOrd="2" destOrd="0" parTransId="{2C2E9A93-3C4E-4608-AB28-BD96DFEB9814}" sibTransId="{241E7542-1E2E-457E-B569-DDFC4C3BCBC7}"/>
    <dgm:cxn modelId="{5529C98A-8F66-44A8-95BE-A983A1464D59}" srcId="{81B22F86-544A-4357-A8F8-E499FA1A7DA4}" destId="{A84C8210-B8B5-45AE-89BA-D056C83FE337}" srcOrd="0" destOrd="0" parTransId="{41B96683-3675-4208-A273-06D75C5D36E5}" sibTransId="{15BBF14F-D26F-46FE-8D54-AC3806451E85}"/>
    <dgm:cxn modelId="{5C1B7092-C883-47E2-B2C8-D9967794AC4E}" type="presOf" srcId="{54F4115E-3CF3-41B0-9818-7475F95B3DD4}" destId="{0A0489EE-FC5A-4706-926B-3ECB8D0EE0EB}" srcOrd="0" destOrd="1" presId="urn:microsoft.com/office/officeart/2005/8/layout/vList5"/>
    <dgm:cxn modelId="{EAB2D1AC-13D4-4190-A424-278634B44AE0}" srcId="{E9E9BD7C-83EE-4060-9F08-73EAA82C5A60}" destId="{F654A73D-7FC7-427E-A198-0613D22D0AAA}" srcOrd="0" destOrd="0" parTransId="{31C1F1EA-C36F-4B68-B7AC-23A0426C216A}" sibTransId="{1E144265-DA9A-490C-B834-CE5887B254B1}"/>
    <dgm:cxn modelId="{88E112B2-BD39-4FF2-AF11-8006A5381A50}" srcId="{BD45D7A3-B5CC-4095-9438-19894FB1DBA8}" destId="{98122594-66D0-4EC4-9FCD-ECFB50AC37E6}" srcOrd="1" destOrd="0" parTransId="{D6E21820-BA87-41B1-B8E0-0A3A754532CF}" sibTransId="{8B7FC53C-7752-4B18-9556-86BD9173166B}"/>
    <dgm:cxn modelId="{AACBCEC0-5B6F-4BB3-BC15-E32B4C5ACA17}" type="presOf" srcId="{4D76E790-15E4-480D-AA34-B983E129E7EC}" destId="{4EB3A91C-F423-4009-B34B-3D2589961696}" srcOrd="0" destOrd="0" presId="urn:microsoft.com/office/officeart/2005/8/layout/vList5"/>
    <dgm:cxn modelId="{6363EFC6-7622-49F1-BB56-B68285220613}" type="presOf" srcId="{6C27F669-F20B-40B3-A14E-4449A20F12EB}" destId="{F9F5A91C-520B-4296-8BE6-5E47230622A0}" srcOrd="0" destOrd="1" presId="urn:microsoft.com/office/officeart/2005/8/layout/vList5"/>
    <dgm:cxn modelId="{0C9EE0D2-9989-4030-A3BE-EC2B3CD757FF}" type="presOf" srcId="{BD45D7A3-B5CC-4095-9438-19894FB1DBA8}" destId="{D51BCA08-F122-4204-ABF9-4F38AF9F4FA2}" srcOrd="0" destOrd="0" presId="urn:microsoft.com/office/officeart/2005/8/layout/vList5"/>
    <dgm:cxn modelId="{0D4806D6-FC9D-4FFF-BB12-7D44F31200D0}" type="presOf" srcId="{3703CB27-C320-489A-96D4-6C7EDFCE64EB}" destId="{EE7C171F-F7DF-42F7-821D-FDD5D03AD876}" srcOrd="0" destOrd="0" presId="urn:microsoft.com/office/officeart/2005/8/layout/vList5"/>
    <dgm:cxn modelId="{275399DF-252C-4CBD-BFB1-6E7D371AE423}" srcId="{3703CB27-C320-489A-96D4-6C7EDFCE64EB}" destId="{81B22F86-544A-4357-A8F8-E499FA1A7DA4}" srcOrd="1" destOrd="0" parTransId="{7FD27A79-EA7C-48ED-B715-A7FF0AB29873}" sibTransId="{9F73DBBC-E2CF-4AD0-B811-C5911751D067}"/>
    <dgm:cxn modelId="{D7D79FE7-3660-431D-8D09-A1862C7F35CA}" srcId="{3703CB27-C320-489A-96D4-6C7EDFCE64EB}" destId="{E9E9BD7C-83EE-4060-9F08-73EAA82C5A60}" srcOrd="0" destOrd="0" parTransId="{0331C265-7515-4BBE-9546-C94A90B69D3C}" sibTransId="{A674D547-C9FF-4CF2-8102-E537DD9B0961}"/>
    <dgm:cxn modelId="{415D42C9-6DF8-4D83-8D0A-CA153EF9DCCF}" type="presParOf" srcId="{EE7C171F-F7DF-42F7-821D-FDD5D03AD876}" destId="{D586E12F-74EA-4484-A491-41C7EADCB7F2}" srcOrd="0" destOrd="0" presId="urn:microsoft.com/office/officeart/2005/8/layout/vList5"/>
    <dgm:cxn modelId="{0383C4FD-D1C3-40CC-82F4-CD896D9144FE}" type="presParOf" srcId="{D586E12F-74EA-4484-A491-41C7EADCB7F2}" destId="{D573D0BE-C1C7-4B98-A7CE-1E6F17E74778}" srcOrd="0" destOrd="0" presId="urn:microsoft.com/office/officeart/2005/8/layout/vList5"/>
    <dgm:cxn modelId="{6ABC2A90-DE3D-447B-AE91-B7FECA385615}" type="presParOf" srcId="{D586E12F-74EA-4484-A491-41C7EADCB7F2}" destId="{0A0489EE-FC5A-4706-926B-3ECB8D0EE0EB}" srcOrd="1" destOrd="0" presId="urn:microsoft.com/office/officeart/2005/8/layout/vList5"/>
    <dgm:cxn modelId="{383D8510-8FD7-48E1-8B9B-FD486E3983BD}" type="presParOf" srcId="{EE7C171F-F7DF-42F7-821D-FDD5D03AD876}" destId="{468DE3AE-CB2C-48EE-8F34-63CC9E573632}" srcOrd="1" destOrd="0" presId="urn:microsoft.com/office/officeart/2005/8/layout/vList5"/>
    <dgm:cxn modelId="{30F53ABA-63EF-4370-9C88-E19F8BB5F071}" type="presParOf" srcId="{EE7C171F-F7DF-42F7-821D-FDD5D03AD876}" destId="{93F40061-4A68-4B41-B62A-461B9DD6FC2E}" srcOrd="2" destOrd="0" presId="urn:microsoft.com/office/officeart/2005/8/layout/vList5"/>
    <dgm:cxn modelId="{9859161C-882D-4615-87FC-2F870FA7DF09}" type="presParOf" srcId="{93F40061-4A68-4B41-B62A-461B9DD6FC2E}" destId="{F994B941-C793-4663-8E34-3AFFE4F8D2CC}" srcOrd="0" destOrd="0" presId="urn:microsoft.com/office/officeart/2005/8/layout/vList5"/>
    <dgm:cxn modelId="{751A93BE-6E9E-46B4-925A-33D4F3BDD60F}" type="presParOf" srcId="{93F40061-4A68-4B41-B62A-461B9DD6FC2E}" destId="{F9F5A91C-520B-4296-8BE6-5E47230622A0}" srcOrd="1" destOrd="0" presId="urn:microsoft.com/office/officeart/2005/8/layout/vList5"/>
    <dgm:cxn modelId="{7E5DD31A-C04A-4B49-84CD-9057CBE6F574}" type="presParOf" srcId="{EE7C171F-F7DF-42F7-821D-FDD5D03AD876}" destId="{8E2B6817-7F3C-454A-BEE4-5E03CC4A1B5C}" srcOrd="3" destOrd="0" presId="urn:microsoft.com/office/officeart/2005/8/layout/vList5"/>
    <dgm:cxn modelId="{46754275-8D77-47E1-87D4-3EF8F2560D71}" type="presParOf" srcId="{EE7C171F-F7DF-42F7-821D-FDD5D03AD876}" destId="{95D2DAAA-2253-4904-A7CE-3A9D6F571CE7}" srcOrd="4" destOrd="0" presId="urn:microsoft.com/office/officeart/2005/8/layout/vList5"/>
    <dgm:cxn modelId="{A6A3D81D-EE52-48D1-9FF7-F8F3A088FA0D}" type="presParOf" srcId="{95D2DAAA-2253-4904-A7CE-3A9D6F571CE7}" destId="{D51BCA08-F122-4204-ABF9-4F38AF9F4FA2}" srcOrd="0" destOrd="0" presId="urn:microsoft.com/office/officeart/2005/8/layout/vList5"/>
    <dgm:cxn modelId="{5A34EC41-5BFD-4F56-8919-1E506DB912C0}" type="presParOf" srcId="{95D2DAAA-2253-4904-A7CE-3A9D6F571CE7}" destId="{4EB3A91C-F423-4009-B34B-3D258996169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CD381D-1CEE-4081-AA99-86DDCDA1FE46}">
      <dsp:nvSpPr>
        <dsp:cNvPr id="0" name=""/>
        <dsp:cNvSpPr/>
      </dsp:nvSpPr>
      <dsp:spPr>
        <a:xfrm>
          <a:off x="866099" y="88372"/>
          <a:ext cx="2238060" cy="1122640"/>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296"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Of high school students do not have access to a school counselor, many of whom are low income</a:t>
          </a:r>
          <a:r>
            <a:rPr lang="en-US" sz="1200" kern="1200" baseline="30000" dirty="0">
              <a:latin typeface="Arial" panose="020B0604020202020204" pitchFamily="34" charset="0"/>
              <a:cs typeface="Arial" panose="020B0604020202020204" pitchFamily="34" charset="0"/>
            </a:rPr>
            <a:t>1</a:t>
          </a:r>
        </a:p>
      </dsp:txBody>
      <dsp:txXfrm>
        <a:off x="866099" y="88372"/>
        <a:ext cx="2238060" cy="1122640"/>
      </dsp:txXfrm>
    </dsp:sp>
    <dsp:sp modelId="{D6A9CBF0-60AB-4585-8EF2-BBCF6CE80FD2}">
      <dsp:nvSpPr>
        <dsp:cNvPr id="0" name=""/>
        <dsp:cNvSpPr/>
      </dsp:nvSpPr>
      <dsp:spPr>
        <a:xfrm>
          <a:off x="435434" y="254891"/>
          <a:ext cx="649322" cy="973983"/>
        </a:xfrm>
        <a:prstGeom prst="rect">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BF7D4-3AE2-4C88-93A2-E725400686DD}">
      <dsp:nvSpPr>
        <dsp:cNvPr id="0" name=""/>
        <dsp:cNvSpPr/>
      </dsp:nvSpPr>
      <dsp:spPr>
        <a:xfrm>
          <a:off x="3579336" y="271887"/>
          <a:ext cx="2686219" cy="1148604"/>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296"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Of</a:t>
          </a:r>
          <a:r>
            <a:rPr lang="en-US" sz="1200" kern="1200" baseline="0" dirty="0">
              <a:latin typeface="Arial" panose="020B0604020202020204" pitchFamily="34" charset="0"/>
              <a:cs typeface="Arial" panose="020B0604020202020204" pitchFamily="34" charset="0"/>
            </a:rPr>
            <a:t> students enrolled in higher education leave after their first year, citing lack of support</a:t>
          </a:r>
          <a:r>
            <a:rPr lang="en-US" sz="1200" kern="1200" baseline="30000" dirty="0">
              <a:latin typeface="Arial" panose="020B0604020202020204" pitchFamily="34" charset="0"/>
              <a:cs typeface="Arial" panose="020B0604020202020204" pitchFamily="34" charset="0"/>
            </a:rPr>
            <a:t>2</a:t>
          </a:r>
          <a:endParaRPr lang="en-US" sz="1200" kern="1200" dirty="0">
            <a:latin typeface="Arial" panose="020B0604020202020204" pitchFamily="34" charset="0"/>
            <a:cs typeface="Arial" panose="020B0604020202020204" pitchFamily="34" charset="0"/>
          </a:endParaRPr>
        </a:p>
      </dsp:txBody>
      <dsp:txXfrm>
        <a:off x="3579336" y="271887"/>
        <a:ext cx="2686219" cy="1148604"/>
      </dsp:txXfrm>
    </dsp:sp>
    <dsp:sp modelId="{BF08D97A-036E-499E-A998-DA2A25B3A573}">
      <dsp:nvSpPr>
        <dsp:cNvPr id="0" name=""/>
        <dsp:cNvSpPr/>
      </dsp:nvSpPr>
      <dsp:spPr>
        <a:xfrm>
          <a:off x="3314601" y="248400"/>
          <a:ext cx="649322" cy="973983"/>
        </a:xfrm>
        <a:prstGeom prst="rect">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D0581-F9B1-4E73-AFB3-10D66E55A00C}">
      <dsp:nvSpPr>
        <dsp:cNvPr id="0" name=""/>
        <dsp:cNvSpPr/>
      </dsp:nvSpPr>
      <dsp:spPr>
        <a:xfrm>
          <a:off x="578" y="1500584"/>
          <a:ext cx="3284604" cy="1525405"/>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296"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Of people from low-income families have a bachelor’s degree by age 25, compared to 50% of high-income families</a:t>
          </a:r>
          <a:r>
            <a:rPr lang="en-US" sz="1200" kern="1200" baseline="30000" dirty="0">
              <a:latin typeface="Arial" panose="020B0604020202020204" pitchFamily="34" charset="0"/>
              <a:cs typeface="Arial" panose="020B0604020202020204" pitchFamily="34" charset="0"/>
            </a:rPr>
            <a:t>3</a:t>
          </a:r>
          <a:r>
            <a:rPr lang="en-US" sz="1200" kern="1200" dirty="0">
              <a:latin typeface="Arial" panose="020B0604020202020204" pitchFamily="34" charset="0"/>
              <a:cs typeface="Arial" panose="020B0604020202020204" pitchFamily="34" charset="0"/>
            </a:rPr>
            <a:t> </a:t>
          </a:r>
        </a:p>
      </dsp:txBody>
      <dsp:txXfrm>
        <a:off x="578" y="1500584"/>
        <a:ext cx="3284604" cy="1525405"/>
      </dsp:txXfrm>
    </dsp:sp>
    <dsp:sp modelId="{2F1C63F0-CF5A-4AF9-9DAE-3A381B2815B4}">
      <dsp:nvSpPr>
        <dsp:cNvPr id="0" name=""/>
        <dsp:cNvSpPr/>
      </dsp:nvSpPr>
      <dsp:spPr>
        <a:xfrm>
          <a:off x="35036" y="1691564"/>
          <a:ext cx="649322" cy="973983"/>
        </a:xfrm>
        <a:prstGeom prst="rect">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FC4630-1D5F-4E5C-B400-4D7AB3E60574}">
      <dsp:nvSpPr>
        <dsp:cNvPr id="0" name=""/>
        <dsp:cNvSpPr/>
      </dsp:nvSpPr>
      <dsp:spPr>
        <a:xfrm>
          <a:off x="3435931" y="1651705"/>
          <a:ext cx="3262935" cy="1307465"/>
        </a:xfrm>
        <a:prstGeom prst="rect">
          <a:avLst/>
        </a:prstGeom>
        <a:solidFill>
          <a:schemeClr val="lt1">
            <a:alpha val="40000"/>
            <a:hueOff val="0"/>
            <a:satOff val="0"/>
            <a:lumOff val="0"/>
            <a:alphaOff val="0"/>
          </a:schemeClr>
        </a:solidFill>
        <a:ln w="9525" cap="flat" cmpd="sng" algn="ctr">
          <a:solidFill>
            <a:schemeClr val="bg1">
              <a:lumMod val="65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28296" tIns="45720" rIns="45720" bIns="45720" numCol="1" spcCol="1270" anchor="ctr" anchorCtr="0">
          <a:noAutofit/>
        </a:bodyPr>
        <a:lstStyle/>
        <a:p>
          <a:pPr marL="0" lvl="0" indent="0" algn="l" defTabSz="533400">
            <a:lnSpc>
              <a:spcPct val="90000"/>
            </a:lnSpc>
            <a:spcBef>
              <a:spcPct val="0"/>
            </a:spcBef>
            <a:spcAft>
              <a:spcPct val="35000"/>
            </a:spcAft>
            <a:buNone/>
          </a:pPr>
          <a:r>
            <a:rPr lang="en-US" sz="1200" kern="1200" dirty="0">
              <a:latin typeface="Arial" panose="020B0604020202020204" pitchFamily="34" charset="0"/>
              <a:cs typeface="Arial" panose="020B0604020202020204" pitchFamily="34" charset="0"/>
            </a:rPr>
            <a:t>Of new jobs in DC require education beyond a high school diploma</a:t>
          </a:r>
          <a:r>
            <a:rPr lang="en-US" sz="1200" kern="1200" baseline="30000" dirty="0">
              <a:latin typeface="Arial" panose="020B0604020202020204" pitchFamily="34" charset="0"/>
              <a:cs typeface="Arial" panose="020B0604020202020204" pitchFamily="34" charset="0"/>
            </a:rPr>
            <a:t>4</a:t>
          </a:r>
          <a:r>
            <a:rPr lang="en-US" sz="1200" kern="1200" dirty="0">
              <a:latin typeface="Arial" panose="020B0604020202020204" pitchFamily="34" charset="0"/>
              <a:cs typeface="Arial" panose="020B0604020202020204" pitchFamily="34" charset="0"/>
            </a:rPr>
            <a:t> </a:t>
          </a:r>
        </a:p>
      </dsp:txBody>
      <dsp:txXfrm>
        <a:off x="3435931" y="1651705"/>
        <a:ext cx="3262935" cy="1307465"/>
      </dsp:txXfrm>
    </dsp:sp>
    <dsp:sp modelId="{F2286BF1-3473-44DD-9FB5-B13AED6E199A}">
      <dsp:nvSpPr>
        <dsp:cNvPr id="0" name=""/>
        <dsp:cNvSpPr/>
      </dsp:nvSpPr>
      <dsp:spPr>
        <a:xfrm>
          <a:off x="3461098" y="1691564"/>
          <a:ext cx="649322" cy="973983"/>
        </a:xfrm>
        <a:prstGeom prst="rect">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E59F1-68F2-448A-886B-69666DD78C29}">
      <dsp:nvSpPr>
        <dsp:cNvPr id="0" name=""/>
        <dsp:cNvSpPr/>
      </dsp:nvSpPr>
      <dsp:spPr>
        <a:xfrm rot="10800000">
          <a:off x="1542790" y="281"/>
          <a:ext cx="5472185" cy="657831"/>
        </a:xfrm>
        <a:prstGeom prst="homePlate">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085"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Of high school students nationally do not have access to a school counselor, many of whom are low income</a:t>
          </a:r>
          <a:r>
            <a:rPr lang="en-US" sz="1400" kern="1200" baseline="30000" dirty="0">
              <a:solidFill>
                <a:schemeClr val="tx1"/>
              </a:solidFill>
              <a:latin typeface="Arial" panose="020B0604020202020204" pitchFamily="34" charset="0"/>
              <a:cs typeface="Arial" panose="020B0604020202020204" pitchFamily="34" charset="0"/>
            </a:rPr>
            <a:t>1</a:t>
          </a:r>
          <a:endParaRPr lang="en-US" sz="1400" kern="1200" dirty="0">
            <a:solidFill>
              <a:schemeClr val="tx1"/>
            </a:solidFill>
          </a:endParaRPr>
        </a:p>
      </dsp:txBody>
      <dsp:txXfrm rot="10800000">
        <a:off x="1707248" y="281"/>
        <a:ext cx="5307727" cy="657831"/>
      </dsp:txXfrm>
    </dsp:sp>
    <dsp:sp modelId="{D360AF07-A4F0-47F5-9784-E6E29F33B4CE}">
      <dsp:nvSpPr>
        <dsp:cNvPr id="0" name=""/>
        <dsp:cNvSpPr/>
      </dsp:nvSpPr>
      <dsp:spPr>
        <a:xfrm>
          <a:off x="1213874" y="281"/>
          <a:ext cx="657831" cy="657831"/>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918080B-7B4B-45E2-98A2-4DFED9AB1142}">
      <dsp:nvSpPr>
        <dsp:cNvPr id="0" name=""/>
        <dsp:cNvSpPr/>
      </dsp:nvSpPr>
      <dsp:spPr>
        <a:xfrm rot="10800000">
          <a:off x="1542790" y="822570"/>
          <a:ext cx="5472185" cy="657831"/>
        </a:xfrm>
        <a:prstGeom prst="homePlate">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085"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Of</a:t>
          </a:r>
          <a:r>
            <a:rPr lang="en-US" sz="1400" kern="1200" baseline="0" dirty="0">
              <a:solidFill>
                <a:schemeClr val="tx1"/>
              </a:solidFill>
              <a:latin typeface="Arial" panose="020B0604020202020204" pitchFamily="34" charset="0"/>
              <a:cs typeface="Arial" panose="020B0604020202020204" pitchFamily="34" charset="0"/>
            </a:rPr>
            <a:t> students enrolled in higher education in the U.S. leave after their first year, citing lack of support</a:t>
          </a:r>
          <a:r>
            <a:rPr lang="en-US" sz="1400" kern="1200" baseline="30000" dirty="0">
              <a:solidFill>
                <a:schemeClr val="tx1"/>
              </a:solidFill>
              <a:latin typeface="Arial" panose="020B0604020202020204" pitchFamily="34" charset="0"/>
              <a:cs typeface="Arial" panose="020B0604020202020204" pitchFamily="34" charset="0"/>
            </a:rPr>
            <a:t>2</a:t>
          </a:r>
          <a:endParaRPr lang="en-US" sz="1400" kern="1200" dirty="0">
            <a:solidFill>
              <a:schemeClr val="tx1"/>
            </a:solidFill>
          </a:endParaRPr>
        </a:p>
      </dsp:txBody>
      <dsp:txXfrm rot="10800000">
        <a:off x="1707248" y="822570"/>
        <a:ext cx="5307727" cy="657831"/>
      </dsp:txXfrm>
    </dsp:sp>
    <dsp:sp modelId="{F202DBFE-1C6C-45EB-9FED-689411BD66FF}">
      <dsp:nvSpPr>
        <dsp:cNvPr id="0" name=""/>
        <dsp:cNvSpPr/>
      </dsp:nvSpPr>
      <dsp:spPr>
        <a:xfrm>
          <a:off x="1213874" y="822570"/>
          <a:ext cx="657831" cy="657831"/>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67E47E-7E12-45CB-A806-34635E54F7A8}">
      <dsp:nvSpPr>
        <dsp:cNvPr id="0" name=""/>
        <dsp:cNvSpPr/>
      </dsp:nvSpPr>
      <dsp:spPr>
        <a:xfrm rot="10800000">
          <a:off x="1542790" y="1644860"/>
          <a:ext cx="5472185" cy="657831"/>
        </a:xfrm>
        <a:prstGeom prst="homePlate">
          <a:avLst/>
        </a:prstGeom>
        <a:solidFill>
          <a:srgbClr val="D9D9D9"/>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0085"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latin typeface="Arial" panose="020B0604020202020204" pitchFamily="34" charset="0"/>
              <a:cs typeface="Arial" panose="020B0604020202020204" pitchFamily="34" charset="0"/>
            </a:rPr>
            <a:t>Of people from low-income families have a bachelor’s degree by age 25, compared to 50% of high-income families</a:t>
          </a:r>
          <a:r>
            <a:rPr lang="en-US" sz="1400" kern="1200" baseline="30000" dirty="0">
              <a:solidFill>
                <a:schemeClr val="tx1"/>
              </a:solidFill>
              <a:latin typeface="Arial" panose="020B0604020202020204" pitchFamily="34" charset="0"/>
              <a:cs typeface="Arial" panose="020B0604020202020204" pitchFamily="34" charset="0"/>
            </a:rPr>
            <a:t>3</a:t>
          </a:r>
          <a:r>
            <a:rPr lang="en-US" sz="1400" kern="1200" dirty="0">
              <a:solidFill>
                <a:schemeClr val="tx1"/>
              </a:solidFill>
              <a:latin typeface="Arial" panose="020B0604020202020204" pitchFamily="34" charset="0"/>
              <a:cs typeface="Arial" panose="020B0604020202020204" pitchFamily="34" charset="0"/>
            </a:rPr>
            <a:t> </a:t>
          </a:r>
          <a:endParaRPr lang="en-US" sz="1400" kern="1200" dirty="0">
            <a:solidFill>
              <a:schemeClr val="tx1"/>
            </a:solidFill>
          </a:endParaRPr>
        </a:p>
      </dsp:txBody>
      <dsp:txXfrm rot="10800000">
        <a:off x="1707248" y="1644860"/>
        <a:ext cx="5307727" cy="657831"/>
      </dsp:txXfrm>
    </dsp:sp>
    <dsp:sp modelId="{5F11C0D5-E654-4578-9678-3BE79D4A0263}">
      <dsp:nvSpPr>
        <dsp:cNvPr id="0" name=""/>
        <dsp:cNvSpPr/>
      </dsp:nvSpPr>
      <dsp:spPr>
        <a:xfrm>
          <a:off x="1213874" y="1644860"/>
          <a:ext cx="657831" cy="657831"/>
        </a:xfrm>
        <a:prstGeom prst="ellipse">
          <a:avLst/>
        </a:prstGeom>
        <a:solidFill>
          <a:srgbClr val="0070C0"/>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489EE-FC5A-4706-926B-3ECB8D0EE0EB}">
      <dsp:nvSpPr>
        <dsp:cNvPr id="0" name=""/>
        <dsp:cNvSpPr/>
      </dsp:nvSpPr>
      <dsp:spPr>
        <a:xfrm rot="5400000">
          <a:off x="5863754" y="-2504905"/>
          <a:ext cx="649921" cy="5824673"/>
        </a:xfrm>
        <a:prstGeom prst="round2SameRect">
          <a:avLst/>
        </a:prstGeom>
        <a:solidFill>
          <a:srgbClr val="D9D9D9">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MC cost = $5,000, USG cost = $17,400</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Total cost to obtain bachelor’s degree = $22,400</a:t>
          </a:r>
        </a:p>
      </dsp:txBody>
      <dsp:txXfrm rot="-5400000">
        <a:off x="3276379" y="114197"/>
        <a:ext cx="5792946" cy="586467"/>
      </dsp:txXfrm>
    </dsp:sp>
    <dsp:sp modelId="{D573D0BE-C1C7-4B98-A7CE-1E6F17E74778}">
      <dsp:nvSpPr>
        <dsp:cNvPr id="0" name=""/>
        <dsp:cNvSpPr/>
      </dsp:nvSpPr>
      <dsp:spPr>
        <a:xfrm>
          <a:off x="0" y="1230"/>
          <a:ext cx="3276378" cy="812401"/>
        </a:xfrm>
        <a:prstGeom prst="roundRect">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Student with Full Federal PELL Grant</a:t>
          </a:r>
          <a:endParaRPr lang="en-US" sz="2000" kern="1200" dirty="0">
            <a:latin typeface="Arial" panose="020B0604020202020204" pitchFamily="34" charset="0"/>
            <a:cs typeface="Arial" panose="020B0604020202020204" pitchFamily="34" charset="0"/>
          </a:endParaRPr>
        </a:p>
      </dsp:txBody>
      <dsp:txXfrm>
        <a:off x="39658" y="40888"/>
        <a:ext cx="3197062" cy="733085"/>
      </dsp:txXfrm>
    </dsp:sp>
    <dsp:sp modelId="{F9F5A91C-520B-4296-8BE6-5E47230622A0}">
      <dsp:nvSpPr>
        <dsp:cNvPr id="0" name=""/>
        <dsp:cNvSpPr/>
      </dsp:nvSpPr>
      <dsp:spPr>
        <a:xfrm rot="5400000">
          <a:off x="5863754" y="-1651883"/>
          <a:ext cx="649921" cy="5824673"/>
        </a:xfrm>
        <a:prstGeom prst="round2SameRect">
          <a:avLst/>
        </a:prstGeom>
        <a:solidFill>
          <a:srgbClr val="D9D9D9">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MC cost = $9,500, USG cost = $23,400</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Total cost to obtain bachelor’s degree = $32,900</a:t>
          </a:r>
        </a:p>
      </dsp:txBody>
      <dsp:txXfrm rot="-5400000">
        <a:off x="3276379" y="967219"/>
        <a:ext cx="5792946" cy="586467"/>
      </dsp:txXfrm>
    </dsp:sp>
    <dsp:sp modelId="{F994B941-C793-4663-8E34-3AFFE4F8D2CC}">
      <dsp:nvSpPr>
        <dsp:cNvPr id="0" name=""/>
        <dsp:cNvSpPr/>
      </dsp:nvSpPr>
      <dsp:spPr>
        <a:xfrm>
          <a:off x="0" y="854252"/>
          <a:ext cx="3276378" cy="812401"/>
        </a:xfrm>
        <a:prstGeom prst="roundRect">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Student with Partial Federal PELL Grant</a:t>
          </a:r>
          <a:endParaRPr lang="en-US" sz="2000" kern="1200" dirty="0">
            <a:latin typeface="Arial" panose="020B0604020202020204" pitchFamily="34" charset="0"/>
            <a:cs typeface="Arial" panose="020B0604020202020204" pitchFamily="34" charset="0"/>
          </a:endParaRPr>
        </a:p>
      </dsp:txBody>
      <dsp:txXfrm>
        <a:off x="39658" y="893910"/>
        <a:ext cx="3197062" cy="733085"/>
      </dsp:txXfrm>
    </dsp:sp>
    <dsp:sp modelId="{4EB3A91C-F423-4009-B34B-3D2589961696}">
      <dsp:nvSpPr>
        <dsp:cNvPr id="0" name=""/>
        <dsp:cNvSpPr/>
      </dsp:nvSpPr>
      <dsp:spPr>
        <a:xfrm rot="5400000">
          <a:off x="5863754" y="-798862"/>
          <a:ext cx="649921" cy="5824673"/>
        </a:xfrm>
        <a:prstGeom prst="round2SameRect">
          <a:avLst/>
        </a:prstGeom>
        <a:solidFill>
          <a:srgbClr val="D9D9D9">
            <a:alpha val="90000"/>
          </a:srgb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MC cost = $15,000, USG cost = $29,400</a:t>
          </a:r>
        </a:p>
        <a:p>
          <a:pPr marL="171450" lvl="1" indent="-171450" algn="l" defTabSz="755650">
            <a:lnSpc>
              <a:spcPct val="90000"/>
            </a:lnSpc>
            <a:spcBef>
              <a:spcPct val="0"/>
            </a:spcBef>
            <a:spcAft>
              <a:spcPct val="15000"/>
            </a:spcAft>
            <a:buChar char="•"/>
          </a:pPr>
          <a:r>
            <a:rPr lang="en-US" sz="1700" kern="1200" dirty="0">
              <a:latin typeface="Arial" panose="020B0604020202020204" pitchFamily="34" charset="0"/>
              <a:cs typeface="Arial" panose="020B0604020202020204" pitchFamily="34" charset="0"/>
            </a:rPr>
            <a:t>Total cost to obtain bachelor’s degree = $44,400 </a:t>
          </a:r>
        </a:p>
      </dsp:txBody>
      <dsp:txXfrm rot="-5400000">
        <a:off x="3276379" y="1820240"/>
        <a:ext cx="5792946" cy="586467"/>
      </dsp:txXfrm>
    </dsp:sp>
    <dsp:sp modelId="{D51BCA08-F122-4204-ABF9-4F38AF9F4FA2}">
      <dsp:nvSpPr>
        <dsp:cNvPr id="0" name=""/>
        <dsp:cNvSpPr/>
      </dsp:nvSpPr>
      <dsp:spPr>
        <a:xfrm>
          <a:off x="0" y="1707273"/>
          <a:ext cx="3276378" cy="812401"/>
        </a:xfrm>
        <a:prstGeom prst="roundRect">
          <a:avLst/>
        </a:prstGeom>
        <a:solidFill>
          <a:schemeClr val="bg1">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panose="020B0604020202020204" pitchFamily="34" charset="0"/>
              <a:cs typeface="Arial" panose="020B0604020202020204" pitchFamily="34" charset="0"/>
            </a:rPr>
            <a:t>One Dream Act Student</a:t>
          </a:r>
          <a:endParaRPr lang="en-US" sz="2000" kern="1200" dirty="0">
            <a:latin typeface="Arial" panose="020B0604020202020204" pitchFamily="34" charset="0"/>
            <a:cs typeface="Arial" panose="020B0604020202020204" pitchFamily="34" charset="0"/>
          </a:endParaRPr>
        </a:p>
      </dsp:txBody>
      <dsp:txXfrm>
        <a:off x="39658" y="1746931"/>
        <a:ext cx="3197062" cy="73308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E177A-7CD3-4E0E-969A-54955A722DA5}" type="datetimeFigureOut">
              <a:rPr lang="en-US" smtClean="0"/>
              <a:t>8/29/18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31F68B-EAB9-49BF-A0F6-4D76894149B8}" type="slidenum">
              <a:rPr lang="en-US" smtClean="0"/>
              <a:t>‹#›</a:t>
            </a:fld>
            <a:endParaRPr lang="en-US"/>
          </a:p>
        </p:txBody>
      </p:sp>
    </p:spTree>
    <p:extLst>
      <p:ext uri="{BB962C8B-B14F-4D97-AF65-F5344CB8AC3E}">
        <p14:creationId xmlns:p14="http://schemas.microsoft.com/office/powerpoint/2010/main" val="229703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 name="Shape 33"/>
          <p:cNvSpPr txBox="1">
            <a:spLocks noGrp="1"/>
          </p:cNvSpPr>
          <p:nvPr>
            <p:ph type="body" idx="1"/>
          </p:nvPr>
        </p:nvSpPr>
        <p:spPr>
          <a:xfrm>
            <a:off x="688805" y="4416511"/>
            <a:ext cx="5504203" cy="4183220"/>
          </a:xfrm>
          <a:prstGeom prst="rect">
            <a:avLst/>
          </a:prstGeom>
          <a:noFill/>
          <a:ln>
            <a:noFill/>
          </a:ln>
        </p:spPr>
        <p:txBody>
          <a:bodyPr lIns="92825" tIns="46400" rIns="92825" bIns="46400" anchor="t" anchorCtr="0">
            <a:noAutofit/>
          </a:bodyPr>
          <a:lstStyle/>
          <a:p>
            <a:pPr marL="0" marR="0" lvl="0" indent="0" algn="l" rtl="0">
              <a:spcBef>
                <a:spcPts val="0"/>
              </a:spcBef>
              <a:spcAft>
                <a:spcPts val="0"/>
              </a:spcAft>
              <a:buSzPct val="25000"/>
              <a:buNone/>
            </a:pPr>
            <a:endParaRPr dirty="0"/>
          </a:p>
        </p:txBody>
      </p:sp>
      <p:sp>
        <p:nvSpPr>
          <p:cNvPr id="34" name="Shape 34"/>
          <p:cNvSpPr txBox="1">
            <a:spLocks noGrp="1"/>
          </p:cNvSpPr>
          <p:nvPr>
            <p:ph type="sldNum" idx="12"/>
          </p:nvPr>
        </p:nvSpPr>
        <p:spPr>
          <a:xfrm>
            <a:off x="3897512" y="8829822"/>
            <a:ext cx="2982742" cy="464979"/>
          </a:xfrm>
          <a:prstGeom prst="rect">
            <a:avLst/>
          </a:prstGeom>
          <a:noFill/>
          <a:ln>
            <a:noFill/>
          </a:ln>
        </p:spPr>
        <p:txBody>
          <a:bodyPr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35613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880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 name="Shape 33"/>
          <p:cNvSpPr txBox="1">
            <a:spLocks noGrp="1"/>
          </p:cNvSpPr>
          <p:nvPr>
            <p:ph type="body" idx="1"/>
          </p:nvPr>
        </p:nvSpPr>
        <p:spPr>
          <a:xfrm>
            <a:off x="688805" y="4416511"/>
            <a:ext cx="5504203" cy="4183220"/>
          </a:xfrm>
          <a:prstGeom prst="rect">
            <a:avLst/>
          </a:prstGeom>
          <a:noFill/>
          <a:ln>
            <a:noFill/>
          </a:ln>
        </p:spPr>
        <p:txBody>
          <a:bodyPr lIns="92825" tIns="46400" rIns="92825" bIns="46400" anchor="t" anchorCtr="0">
            <a:noAutofit/>
          </a:bodyPr>
          <a:lstStyle/>
          <a:p>
            <a:pPr marL="0" marR="0" lvl="0" indent="0" algn="l" rtl="0">
              <a:spcBef>
                <a:spcPts val="0"/>
              </a:spcBef>
              <a:spcAft>
                <a:spcPts val="0"/>
              </a:spcAft>
              <a:buSzPct val="25000"/>
              <a:buNone/>
            </a:pPr>
            <a:endParaRPr dirty="0"/>
          </a:p>
        </p:txBody>
      </p:sp>
      <p:sp>
        <p:nvSpPr>
          <p:cNvPr id="34" name="Shape 34"/>
          <p:cNvSpPr txBox="1">
            <a:spLocks noGrp="1"/>
          </p:cNvSpPr>
          <p:nvPr>
            <p:ph type="sldNum" idx="12"/>
          </p:nvPr>
        </p:nvSpPr>
        <p:spPr>
          <a:xfrm>
            <a:off x="3897512" y="8829822"/>
            <a:ext cx="2982742" cy="464979"/>
          </a:xfrm>
          <a:prstGeom prst="rect">
            <a:avLst/>
          </a:prstGeom>
          <a:noFill/>
          <a:ln>
            <a:noFill/>
          </a:ln>
        </p:spPr>
        <p:txBody>
          <a:bodyPr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11</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01519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37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208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45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74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 name="Shape 33"/>
          <p:cNvSpPr txBox="1">
            <a:spLocks noGrp="1"/>
          </p:cNvSpPr>
          <p:nvPr>
            <p:ph type="body" idx="1"/>
          </p:nvPr>
        </p:nvSpPr>
        <p:spPr>
          <a:xfrm>
            <a:off x="688805" y="4416511"/>
            <a:ext cx="5504203" cy="4183220"/>
          </a:xfrm>
          <a:prstGeom prst="rect">
            <a:avLst/>
          </a:prstGeom>
          <a:noFill/>
          <a:ln>
            <a:noFill/>
          </a:ln>
        </p:spPr>
        <p:txBody>
          <a:bodyPr lIns="92825" tIns="46400" rIns="92825" bIns="46400" anchor="t" anchorCtr="0">
            <a:noAutofit/>
          </a:bodyPr>
          <a:lstStyle/>
          <a:p>
            <a:pPr marL="0" marR="0" lvl="0" indent="0" algn="l" rtl="0">
              <a:spcBef>
                <a:spcPts val="0"/>
              </a:spcBef>
              <a:spcAft>
                <a:spcPts val="0"/>
              </a:spcAft>
              <a:buSzPct val="25000"/>
              <a:buNone/>
            </a:pPr>
            <a:endParaRPr dirty="0"/>
          </a:p>
        </p:txBody>
      </p:sp>
      <p:sp>
        <p:nvSpPr>
          <p:cNvPr id="34" name="Shape 34"/>
          <p:cNvSpPr txBox="1">
            <a:spLocks noGrp="1"/>
          </p:cNvSpPr>
          <p:nvPr>
            <p:ph type="sldNum" idx="12"/>
          </p:nvPr>
        </p:nvSpPr>
        <p:spPr>
          <a:xfrm>
            <a:off x="3897512" y="8829822"/>
            <a:ext cx="2982742" cy="464979"/>
          </a:xfrm>
          <a:prstGeom prst="rect">
            <a:avLst/>
          </a:prstGeom>
          <a:noFill/>
          <a:ln>
            <a:noFill/>
          </a:ln>
        </p:spPr>
        <p:txBody>
          <a:bodyPr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16</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149743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867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Shape 32"/>
          <p:cNvSpPr>
            <a:spLocks noGrp="1" noRot="1" noChangeAspect="1"/>
          </p:cNvSpPr>
          <p:nvPr>
            <p:ph type="sldImg" idx="2"/>
          </p:nvPr>
        </p:nvSpPr>
        <p:spPr>
          <a:xfrm>
            <a:off x="342900" y="696913"/>
            <a:ext cx="6196013"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 name="Shape 33"/>
          <p:cNvSpPr txBox="1">
            <a:spLocks noGrp="1"/>
          </p:cNvSpPr>
          <p:nvPr>
            <p:ph type="body" idx="1"/>
          </p:nvPr>
        </p:nvSpPr>
        <p:spPr>
          <a:xfrm>
            <a:off x="688805" y="4416511"/>
            <a:ext cx="5504203" cy="4183220"/>
          </a:xfrm>
          <a:prstGeom prst="rect">
            <a:avLst/>
          </a:prstGeom>
          <a:noFill/>
          <a:ln>
            <a:noFill/>
          </a:ln>
        </p:spPr>
        <p:txBody>
          <a:bodyPr lIns="92825" tIns="46400" rIns="92825" bIns="46400" anchor="t" anchorCtr="0">
            <a:noAutofit/>
          </a:bodyPr>
          <a:lstStyle/>
          <a:p>
            <a:pPr marL="0" marR="0" lvl="0" indent="0" algn="l" rtl="0">
              <a:spcBef>
                <a:spcPts val="0"/>
              </a:spcBef>
              <a:spcAft>
                <a:spcPts val="0"/>
              </a:spcAft>
              <a:buSzPct val="25000"/>
              <a:buNone/>
            </a:pPr>
            <a:endParaRPr dirty="0"/>
          </a:p>
        </p:txBody>
      </p:sp>
      <p:sp>
        <p:nvSpPr>
          <p:cNvPr id="34" name="Shape 34"/>
          <p:cNvSpPr txBox="1">
            <a:spLocks noGrp="1"/>
          </p:cNvSpPr>
          <p:nvPr>
            <p:ph type="sldNum" idx="12"/>
          </p:nvPr>
        </p:nvSpPr>
        <p:spPr>
          <a:xfrm>
            <a:off x="3897512" y="8829822"/>
            <a:ext cx="2982742" cy="464979"/>
          </a:xfrm>
          <a:prstGeom prst="rect">
            <a:avLst/>
          </a:prstGeom>
          <a:noFill/>
          <a:ln>
            <a:noFill/>
          </a:ln>
        </p:spPr>
        <p:txBody>
          <a:bodyPr lIns="92825" tIns="46400" rIns="92825" bIns="46400"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18</a:t>
            </a:fld>
            <a:endPar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622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5546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137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82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58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1943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11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633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10:00am Carrie</a:t>
            </a:r>
          </a:p>
          <a:p>
            <a:endParaRPr lang="en-US" dirty="0"/>
          </a:p>
          <a:p>
            <a:r>
              <a:rPr lang="en-US" dirty="0"/>
              <a:t>Run through handouts and briefly describe the worksheets, especially the self guided worksheet.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32E223-F8F7-4EC9-A76B-0674755405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17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8/29/18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614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8/29/18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0892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8/29/18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8235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ustom Layout">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21734" y="290512"/>
            <a:ext cx="11548533" cy="709612"/>
          </a:xfrm>
          <a:prstGeom prst="rect">
            <a:avLst/>
          </a:prstGeom>
          <a:noFill/>
          <a:ln>
            <a:noFill/>
          </a:ln>
        </p:spPr>
        <p:txBody>
          <a:bodyPr lIns="91425" tIns="91425" rIns="91425" bIns="91425" anchor="t" anchorCtr="0"/>
          <a:lstStyle>
            <a:lvl1pPr marL="0" marR="0" lvl="0"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1pPr>
            <a:lvl2pPr marL="0" marR="0" lvl="1"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2pPr>
            <a:lvl3pPr marL="0" marR="0" lvl="2"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3pPr>
            <a:lvl4pPr marL="0" marR="0" lvl="3"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4pPr>
            <a:lvl5pPr marL="0" marR="0" lvl="4"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5pPr>
            <a:lvl6pPr marL="457200" marR="0" lvl="5"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6pPr>
            <a:lvl7pPr marL="914400" marR="0" lvl="6"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7pPr>
            <a:lvl8pPr marL="1371600" marR="0" lvl="7"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8pPr>
            <a:lvl9pPr marL="1828800" marR="0" lvl="8"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9pPr>
          </a:lstStyle>
          <a:p>
            <a:endParaRPr/>
          </a:p>
        </p:txBody>
      </p:sp>
    </p:spTree>
    <p:extLst>
      <p:ext uri="{BB962C8B-B14F-4D97-AF65-F5344CB8AC3E}">
        <p14:creationId xmlns:p14="http://schemas.microsoft.com/office/powerpoint/2010/main" val="29392178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21734" y="290512"/>
            <a:ext cx="11548533" cy="709612"/>
          </a:xfrm>
          <a:prstGeom prst="rect">
            <a:avLst/>
          </a:prstGeom>
          <a:noFill/>
          <a:ln>
            <a:noFill/>
          </a:ln>
        </p:spPr>
        <p:txBody>
          <a:bodyPr lIns="91425" tIns="91425" rIns="91425" bIns="91425" anchor="t" anchorCtr="0"/>
          <a:lstStyle>
            <a:lvl1pPr marL="0" marR="0" lvl="0"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1pPr>
            <a:lvl2pPr marL="0" marR="0" lvl="1"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2pPr>
            <a:lvl3pPr marL="0" marR="0" lvl="2"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3pPr>
            <a:lvl4pPr marL="0" marR="0" lvl="3"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4pPr>
            <a:lvl5pPr marL="0" marR="0" lvl="4"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5pPr>
            <a:lvl6pPr marL="457200" marR="0" lvl="5"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6pPr>
            <a:lvl7pPr marL="914400" marR="0" lvl="6"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7pPr>
            <a:lvl8pPr marL="1371600" marR="0" lvl="7"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8pPr>
            <a:lvl9pPr marL="1828800" marR="0" lvl="8"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9pPr>
          </a:lstStyle>
          <a:p>
            <a:endParaRPr/>
          </a:p>
        </p:txBody>
      </p:sp>
    </p:spTree>
    <p:extLst>
      <p:ext uri="{BB962C8B-B14F-4D97-AF65-F5344CB8AC3E}">
        <p14:creationId xmlns:p14="http://schemas.microsoft.com/office/powerpoint/2010/main" val="1218136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321734" y="290512"/>
            <a:ext cx="11548533" cy="709612"/>
          </a:xfrm>
          <a:prstGeom prst="rect">
            <a:avLst/>
          </a:prstGeom>
          <a:noFill/>
          <a:ln>
            <a:noFill/>
          </a:ln>
        </p:spPr>
        <p:txBody>
          <a:bodyPr lIns="91425" tIns="91425" rIns="91425" bIns="91425" anchor="t" anchorCtr="0"/>
          <a:lstStyle>
            <a:lvl1pPr marL="0" marR="0" lvl="0"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1pPr>
            <a:lvl2pPr marL="0" marR="0" lvl="1"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2pPr>
            <a:lvl3pPr marL="0" marR="0" lvl="2"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3pPr>
            <a:lvl4pPr marL="0" marR="0" lvl="3"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4pPr>
            <a:lvl5pPr marL="0" marR="0" lvl="4"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5pPr>
            <a:lvl6pPr marL="457200" marR="0" lvl="5"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6pPr>
            <a:lvl7pPr marL="914400" marR="0" lvl="6"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7pPr>
            <a:lvl8pPr marL="1371600" marR="0" lvl="7"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8pPr>
            <a:lvl9pPr marL="1828800" marR="0" lvl="8"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9pPr>
          </a:lstStyle>
          <a:p>
            <a:endParaRPr/>
          </a:p>
        </p:txBody>
      </p:sp>
    </p:spTree>
    <p:extLst>
      <p:ext uri="{BB962C8B-B14F-4D97-AF65-F5344CB8AC3E}">
        <p14:creationId xmlns:p14="http://schemas.microsoft.com/office/powerpoint/2010/main" val="3034262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8/29/18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8541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9"/>
          <p:cNvSpPr/>
          <p:nvPr/>
        </p:nvSpPr>
        <p:spPr>
          <a:xfrm>
            <a:off x="24" y="8"/>
            <a:ext cx="12191978" cy="4571994"/>
          </a:xfrm>
          <a:custGeom>
            <a:avLst/>
            <a:gdLst/>
            <a:ahLst/>
            <a:cxnLst/>
            <a:rect l="l" t="t" r="r" b="b"/>
            <a:pathLst>
              <a:path w="12191978" h="4571994">
                <a:moveTo>
                  <a:pt x="1" y="4316129"/>
                </a:moveTo>
                <a:lnTo>
                  <a:pt x="255863" y="4571991"/>
                </a:lnTo>
                <a:lnTo>
                  <a:pt x="203619" y="4571991"/>
                </a:lnTo>
                <a:lnTo>
                  <a:pt x="1" y="4368373"/>
                </a:lnTo>
                <a:close/>
                <a:moveTo>
                  <a:pt x="12191973" y="4312831"/>
                </a:moveTo>
                <a:lnTo>
                  <a:pt x="12191972" y="4365076"/>
                </a:lnTo>
                <a:lnTo>
                  <a:pt x="11985055" y="4571992"/>
                </a:lnTo>
                <a:lnTo>
                  <a:pt x="11932811" y="4571993"/>
                </a:lnTo>
                <a:close/>
                <a:moveTo>
                  <a:pt x="11817249" y="4076816"/>
                </a:moveTo>
                <a:lnTo>
                  <a:pt x="11928074" y="4076816"/>
                </a:lnTo>
                <a:lnTo>
                  <a:pt x="11928074" y="4187641"/>
                </a:lnTo>
                <a:lnTo>
                  <a:pt x="11817249" y="4187641"/>
                </a:lnTo>
                <a:close/>
                <a:moveTo>
                  <a:pt x="10766437" y="4076816"/>
                </a:moveTo>
                <a:lnTo>
                  <a:pt x="10877262" y="4076816"/>
                </a:lnTo>
                <a:lnTo>
                  <a:pt x="10877262" y="4187641"/>
                </a:lnTo>
                <a:lnTo>
                  <a:pt x="10766437" y="4187641"/>
                </a:lnTo>
                <a:close/>
                <a:moveTo>
                  <a:pt x="9715629" y="4076816"/>
                </a:moveTo>
                <a:lnTo>
                  <a:pt x="9826454" y="4076816"/>
                </a:lnTo>
                <a:lnTo>
                  <a:pt x="9826454" y="4187641"/>
                </a:lnTo>
                <a:lnTo>
                  <a:pt x="9715629" y="4187641"/>
                </a:lnTo>
                <a:close/>
                <a:moveTo>
                  <a:pt x="8664821" y="4076816"/>
                </a:moveTo>
                <a:lnTo>
                  <a:pt x="8775646" y="4076816"/>
                </a:lnTo>
                <a:lnTo>
                  <a:pt x="8775646" y="4187641"/>
                </a:lnTo>
                <a:lnTo>
                  <a:pt x="8664821" y="4187641"/>
                </a:lnTo>
                <a:close/>
                <a:moveTo>
                  <a:pt x="7614013" y="4076816"/>
                </a:moveTo>
                <a:lnTo>
                  <a:pt x="7724838" y="4076816"/>
                </a:lnTo>
                <a:lnTo>
                  <a:pt x="7724838" y="4187641"/>
                </a:lnTo>
                <a:lnTo>
                  <a:pt x="7614013" y="4187641"/>
                </a:lnTo>
                <a:close/>
                <a:moveTo>
                  <a:pt x="6563205" y="4076816"/>
                </a:moveTo>
                <a:lnTo>
                  <a:pt x="6674030" y="4076816"/>
                </a:lnTo>
                <a:lnTo>
                  <a:pt x="6674030" y="4187641"/>
                </a:lnTo>
                <a:lnTo>
                  <a:pt x="6563205" y="4187641"/>
                </a:lnTo>
                <a:close/>
                <a:moveTo>
                  <a:pt x="5512397" y="4076816"/>
                </a:moveTo>
                <a:lnTo>
                  <a:pt x="5623222" y="4076816"/>
                </a:lnTo>
                <a:lnTo>
                  <a:pt x="5623222" y="4187641"/>
                </a:lnTo>
                <a:lnTo>
                  <a:pt x="5512397" y="4187641"/>
                </a:lnTo>
                <a:close/>
                <a:moveTo>
                  <a:pt x="4461589" y="4076816"/>
                </a:moveTo>
                <a:lnTo>
                  <a:pt x="4572414" y="4076816"/>
                </a:lnTo>
                <a:lnTo>
                  <a:pt x="4572414" y="4187641"/>
                </a:lnTo>
                <a:lnTo>
                  <a:pt x="4461589" y="4187641"/>
                </a:lnTo>
                <a:close/>
                <a:moveTo>
                  <a:pt x="3410782" y="4076816"/>
                </a:moveTo>
                <a:lnTo>
                  <a:pt x="3521608" y="4076816"/>
                </a:lnTo>
                <a:lnTo>
                  <a:pt x="3521608" y="4187641"/>
                </a:lnTo>
                <a:lnTo>
                  <a:pt x="3410782" y="4187641"/>
                </a:lnTo>
                <a:close/>
                <a:moveTo>
                  <a:pt x="2359975" y="4076816"/>
                </a:moveTo>
                <a:lnTo>
                  <a:pt x="2470800" y="4076816"/>
                </a:lnTo>
                <a:lnTo>
                  <a:pt x="2470800" y="4187641"/>
                </a:lnTo>
                <a:lnTo>
                  <a:pt x="2359975" y="4187641"/>
                </a:lnTo>
                <a:close/>
                <a:moveTo>
                  <a:pt x="1309167" y="4076816"/>
                </a:moveTo>
                <a:lnTo>
                  <a:pt x="1419992" y="4076816"/>
                </a:lnTo>
                <a:lnTo>
                  <a:pt x="1419992" y="4187641"/>
                </a:lnTo>
                <a:lnTo>
                  <a:pt x="1309167" y="4187641"/>
                </a:lnTo>
                <a:close/>
                <a:moveTo>
                  <a:pt x="258359" y="4076816"/>
                </a:moveTo>
                <a:lnTo>
                  <a:pt x="369184" y="4076816"/>
                </a:lnTo>
                <a:lnTo>
                  <a:pt x="369184" y="4187641"/>
                </a:lnTo>
                <a:lnTo>
                  <a:pt x="258359" y="4187641"/>
                </a:lnTo>
                <a:close/>
                <a:moveTo>
                  <a:pt x="11291841" y="3551209"/>
                </a:moveTo>
                <a:lnTo>
                  <a:pt x="11402666" y="3551209"/>
                </a:lnTo>
                <a:lnTo>
                  <a:pt x="11402666" y="3662034"/>
                </a:lnTo>
                <a:lnTo>
                  <a:pt x="11291841" y="3662034"/>
                </a:lnTo>
                <a:close/>
                <a:moveTo>
                  <a:pt x="10241033" y="3551209"/>
                </a:moveTo>
                <a:lnTo>
                  <a:pt x="10351858" y="3551209"/>
                </a:lnTo>
                <a:lnTo>
                  <a:pt x="10351858" y="3662034"/>
                </a:lnTo>
                <a:lnTo>
                  <a:pt x="10241033" y="3662034"/>
                </a:lnTo>
                <a:close/>
                <a:moveTo>
                  <a:pt x="9190225" y="3551209"/>
                </a:moveTo>
                <a:lnTo>
                  <a:pt x="9301050" y="3551209"/>
                </a:lnTo>
                <a:lnTo>
                  <a:pt x="9301050" y="3662034"/>
                </a:lnTo>
                <a:lnTo>
                  <a:pt x="9190225" y="3662034"/>
                </a:lnTo>
                <a:close/>
                <a:moveTo>
                  <a:pt x="8139417" y="3551209"/>
                </a:moveTo>
                <a:lnTo>
                  <a:pt x="8250242" y="3551209"/>
                </a:lnTo>
                <a:lnTo>
                  <a:pt x="8250242" y="3662034"/>
                </a:lnTo>
                <a:lnTo>
                  <a:pt x="8139417" y="3662034"/>
                </a:lnTo>
                <a:close/>
                <a:moveTo>
                  <a:pt x="7088609" y="3551209"/>
                </a:moveTo>
                <a:lnTo>
                  <a:pt x="7199434" y="3551209"/>
                </a:lnTo>
                <a:lnTo>
                  <a:pt x="7199434" y="3662034"/>
                </a:lnTo>
                <a:lnTo>
                  <a:pt x="7088609" y="3662034"/>
                </a:lnTo>
                <a:close/>
                <a:moveTo>
                  <a:pt x="6037801" y="3551209"/>
                </a:moveTo>
                <a:lnTo>
                  <a:pt x="6148626" y="3551209"/>
                </a:lnTo>
                <a:lnTo>
                  <a:pt x="6148626" y="3662034"/>
                </a:lnTo>
                <a:lnTo>
                  <a:pt x="6037801" y="3662034"/>
                </a:lnTo>
                <a:close/>
                <a:moveTo>
                  <a:pt x="4986998" y="3551209"/>
                </a:moveTo>
                <a:lnTo>
                  <a:pt x="5097826" y="3551209"/>
                </a:lnTo>
                <a:lnTo>
                  <a:pt x="5097826" y="3662034"/>
                </a:lnTo>
                <a:lnTo>
                  <a:pt x="4986998" y="3662034"/>
                </a:lnTo>
                <a:close/>
                <a:moveTo>
                  <a:pt x="3936196" y="3551209"/>
                </a:moveTo>
                <a:lnTo>
                  <a:pt x="4047020" y="3551209"/>
                </a:lnTo>
                <a:lnTo>
                  <a:pt x="4047020" y="3662034"/>
                </a:lnTo>
                <a:lnTo>
                  <a:pt x="3936196" y="3662034"/>
                </a:lnTo>
                <a:close/>
                <a:moveTo>
                  <a:pt x="2885389" y="3551209"/>
                </a:moveTo>
                <a:lnTo>
                  <a:pt x="2996214" y="3551209"/>
                </a:lnTo>
                <a:lnTo>
                  <a:pt x="2996214" y="3662034"/>
                </a:lnTo>
                <a:lnTo>
                  <a:pt x="2885389" y="3662034"/>
                </a:lnTo>
                <a:close/>
                <a:moveTo>
                  <a:pt x="1834579" y="3551209"/>
                </a:moveTo>
                <a:lnTo>
                  <a:pt x="1945404" y="3551209"/>
                </a:lnTo>
                <a:lnTo>
                  <a:pt x="1945404" y="3662034"/>
                </a:lnTo>
                <a:lnTo>
                  <a:pt x="1834579" y="3662034"/>
                </a:lnTo>
                <a:close/>
                <a:moveTo>
                  <a:pt x="783773" y="3551209"/>
                </a:moveTo>
                <a:lnTo>
                  <a:pt x="894598" y="3551209"/>
                </a:lnTo>
                <a:lnTo>
                  <a:pt x="894598" y="3662034"/>
                </a:lnTo>
                <a:lnTo>
                  <a:pt x="783773" y="3662034"/>
                </a:lnTo>
                <a:close/>
                <a:moveTo>
                  <a:pt x="2942310" y="3107960"/>
                </a:moveTo>
                <a:lnTo>
                  <a:pt x="2470811" y="3579460"/>
                </a:lnTo>
                <a:lnTo>
                  <a:pt x="2470811" y="3634896"/>
                </a:lnTo>
                <a:lnTo>
                  <a:pt x="2942311" y="4106397"/>
                </a:lnTo>
                <a:lnTo>
                  <a:pt x="3410794" y="3637915"/>
                </a:lnTo>
                <a:lnTo>
                  <a:pt x="3410794" y="3576442"/>
                </a:lnTo>
                <a:close/>
                <a:moveTo>
                  <a:pt x="840944" y="3107960"/>
                </a:moveTo>
                <a:lnTo>
                  <a:pt x="369194" y="3579710"/>
                </a:lnTo>
                <a:lnTo>
                  <a:pt x="369194" y="3634648"/>
                </a:lnTo>
                <a:lnTo>
                  <a:pt x="840944" y="4106399"/>
                </a:lnTo>
                <a:lnTo>
                  <a:pt x="1309176" y="3638165"/>
                </a:lnTo>
                <a:lnTo>
                  <a:pt x="1309176" y="3576193"/>
                </a:lnTo>
                <a:close/>
                <a:moveTo>
                  <a:pt x="3992986" y="3107959"/>
                </a:moveTo>
                <a:lnTo>
                  <a:pt x="3521621" y="3579335"/>
                </a:lnTo>
                <a:lnTo>
                  <a:pt x="3521621" y="3635021"/>
                </a:lnTo>
                <a:lnTo>
                  <a:pt x="3992986" y="4106398"/>
                </a:lnTo>
                <a:lnTo>
                  <a:pt x="4461593" y="3637778"/>
                </a:lnTo>
                <a:lnTo>
                  <a:pt x="4461593" y="3576578"/>
                </a:lnTo>
                <a:close/>
                <a:moveTo>
                  <a:pt x="1891624" y="3107959"/>
                </a:moveTo>
                <a:lnTo>
                  <a:pt x="1420001" y="3579584"/>
                </a:lnTo>
                <a:lnTo>
                  <a:pt x="1420001" y="3634774"/>
                </a:lnTo>
                <a:lnTo>
                  <a:pt x="1891623" y="4106397"/>
                </a:lnTo>
                <a:lnTo>
                  <a:pt x="2359987" y="3638040"/>
                </a:lnTo>
                <a:lnTo>
                  <a:pt x="2359987" y="3576315"/>
                </a:lnTo>
                <a:close/>
                <a:moveTo>
                  <a:pt x="8195689" y="3107959"/>
                </a:moveTo>
                <a:lnTo>
                  <a:pt x="7724838" y="3578810"/>
                </a:lnTo>
                <a:lnTo>
                  <a:pt x="7724838" y="3635541"/>
                </a:lnTo>
                <a:lnTo>
                  <a:pt x="8195691" y="4106395"/>
                </a:lnTo>
                <a:lnTo>
                  <a:pt x="8664821" y="3637265"/>
                </a:lnTo>
                <a:lnTo>
                  <a:pt x="8664821" y="3577091"/>
                </a:lnTo>
                <a:close/>
                <a:moveTo>
                  <a:pt x="5043664" y="3107959"/>
                </a:moveTo>
                <a:lnTo>
                  <a:pt x="4572419" y="3579197"/>
                </a:lnTo>
                <a:lnTo>
                  <a:pt x="4572419" y="3635159"/>
                </a:lnTo>
                <a:lnTo>
                  <a:pt x="5043662" y="4106396"/>
                </a:lnTo>
                <a:lnTo>
                  <a:pt x="5512402" y="3637650"/>
                </a:lnTo>
                <a:lnTo>
                  <a:pt x="5512402" y="3576704"/>
                </a:lnTo>
                <a:close/>
                <a:moveTo>
                  <a:pt x="6094326" y="3107958"/>
                </a:moveTo>
                <a:lnTo>
                  <a:pt x="5623226" y="3579070"/>
                </a:lnTo>
                <a:lnTo>
                  <a:pt x="5623226" y="3635285"/>
                </a:lnTo>
                <a:lnTo>
                  <a:pt x="6094326" y="4106397"/>
                </a:lnTo>
                <a:lnTo>
                  <a:pt x="6563205" y="3637518"/>
                </a:lnTo>
                <a:lnTo>
                  <a:pt x="6563205" y="3576837"/>
                </a:lnTo>
                <a:close/>
                <a:moveTo>
                  <a:pt x="9246372" y="3107957"/>
                </a:moveTo>
                <a:lnTo>
                  <a:pt x="8775646" y="3578683"/>
                </a:lnTo>
                <a:lnTo>
                  <a:pt x="8775646" y="3635671"/>
                </a:lnTo>
                <a:lnTo>
                  <a:pt x="9246369" y="4106395"/>
                </a:lnTo>
                <a:lnTo>
                  <a:pt x="9715629" y="3637135"/>
                </a:lnTo>
                <a:lnTo>
                  <a:pt x="9715629" y="3577215"/>
                </a:lnTo>
                <a:close/>
                <a:moveTo>
                  <a:pt x="7145009" y="3107957"/>
                </a:moveTo>
                <a:lnTo>
                  <a:pt x="6674030" y="3578936"/>
                </a:lnTo>
                <a:lnTo>
                  <a:pt x="6674030" y="3635418"/>
                </a:lnTo>
                <a:lnTo>
                  <a:pt x="7145007" y="4106396"/>
                </a:lnTo>
                <a:lnTo>
                  <a:pt x="7614013" y="3637390"/>
                </a:lnTo>
                <a:lnTo>
                  <a:pt x="7614013" y="3576961"/>
                </a:lnTo>
                <a:close/>
                <a:moveTo>
                  <a:pt x="11347734" y="3107957"/>
                </a:moveTo>
                <a:lnTo>
                  <a:pt x="10877262" y="3578428"/>
                </a:lnTo>
                <a:lnTo>
                  <a:pt x="10877262" y="3635922"/>
                </a:lnTo>
                <a:lnTo>
                  <a:pt x="11347735" y="4106396"/>
                </a:lnTo>
                <a:lnTo>
                  <a:pt x="11817249" y="3636882"/>
                </a:lnTo>
                <a:lnTo>
                  <a:pt x="11817249" y="3577472"/>
                </a:lnTo>
                <a:close/>
                <a:moveTo>
                  <a:pt x="10297053" y="3107955"/>
                </a:moveTo>
                <a:lnTo>
                  <a:pt x="9826454" y="3578554"/>
                </a:lnTo>
                <a:lnTo>
                  <a:pt x="9826454" y="3635794"/>
                </a:lnTo>
                <a:lnTo>
                  <a:pt x="10297054" y="4106394"/>
                </a:lnTo>
                <a:lnTo>
                  <a:pt x="10766437" y="3637011"/>
                </a:lnTo>
                <a:lnTo>
                  <a:pt x="10766437" y="3577339"/>
                </a:lnTo>
                <a:close/>
                <a:moveTo>
                  <a:pt x="11817249" y="3027334"/>
                </a:moveTo>
                <a:lnTo>
                  <a:pt x="11928074" y="3027334"/>
                </a:lnTo>
                <a:lnTo>
                  <a:pt x="11928074" y="3138159"/>
                </a:lnTo>
                <a:lnTo>
                  <a:pt x="11817249" y="3138159"/>
                </a:lnTo>
                <a:close/>
                <a:moveTo>
                  <a:pt x="10766437" y="3027334"/>
                </a:moveTo>
                <a:lnTo>
                  <a:pt x="10877262" y="3027334"/>
                </a:lnTo>
                <a:lnTo>
                  <a:pt x="10877262" y="3138159"/>
                </a:lnTo>
                <a:lnTo>
                  <a:pt x="10766437" y="3138159"/>
                </a:lnTo>
                <a:close/>
                <a:moveTo>
                  <a:pt x="9715629" y="3027334"/>
                </a:moveTo>
                <a:lnTo>
                  <a:pt x="9826454" y="3027334"/>
                </a:lnTo>
                <a:lnTo>
                  <a:pt x="9826454" y="3138159"/>
                </a:lnTo>
                <a:lnTo>
                  <a:pt x="9715629" y="3138159"/>
                </a:lnTo>
                <a:close/>
                <a:moveTo>
                  <a:pt x="8664821" y="3027334"/>
                </a:moveTo>
                <a:lnTo>
                  <a:pt x="8775646" y="3027334"/>
                </a:lnTo>
                <a:lnTo>
                  <a:pt x="8775646" y="3138159"/>
                </a:lnTo>
                <a:lnTo>
                  <a:pt x="8664821" y="3138159"/>
                </a:lnTo>
                <a:close/>
                <a:moveTo>
                  <a:pt x="7614013" y="3027334"/>
                </a:moveTo>
                <a:lnTo>
                  <a:pt x="7724838" y="3027334"/>
                </a:lnTo>
                <a:lnTo>
                  <a:pt x="7724838" y="3138159"/>
                </a:lnTo>
                <a:lnTo>
                  <a:pt x="7614013" y="3138159"/>
                </a:lnTo>
                <a:close/>
                <a:moveTo>
                  <a:pt x="6563205" y="3027334"/>
                </a:moveTo>
                <a:lnTo>
                  <a:pt x="6674030" y="3027334"/>
                </a:lnTo>
                <a:lnTo>
                  <a:pt x="6674030" y="3138159"/>
                </a:lnTo>
                <a:lnTo>
                  <a:pt x="6563205" y="3138159"/>
                </a:lnTo>
                <a:close/>
                <a:moveTo>
                  <a:pt x="5512400" y="3027334"/>
                </a:moveTo>
                <a:lnTo>
                  <a:pt x="5623225" y="3027334"/>
                </a:lnTo>
                <a:lnTo>
                  <a:pt x="5623225" y="3138159"/>
                </a:lnTo>
                <a:lnTo>
                  <a:pt x="5512400" y="3138159"/>
                </a:lnTo>
                <a:close/>
                <a:moveTo>
                  <a:pt x="4461592" y="3027334"/>
                </a:moveTo>
                <a:lnTo>
                  <a:pt x="4572417" y="3027334"/>
                </a:lnTo>
                <a:lnTo>
                  <a:pt x="4572417" y="3138159"/>
                </a:lnTo>
                <a:lnTo>
                  <a:pt x="4461592" y="3138159"/>
                </a:lnTo>
                <a:close/>
                <a:moveTo>
                  <a:pt x="3410790" y="3027334"/>
                </a:moveTo>
                <a:lnTo>
                  <a:pt x="3521616" y="3027334"/>
                </a:lnTo>
                <a:lnTo>
                  <a:pt x="3521616" y="3138159"/>
                </a:lnTo>
                <a:lnTo>
                  <a:pt x="3410790" y="3138159"/>
                </a:lnTo>
                <a:close/>
                <a:moveTo>
                  <a:pt x="2359982" y="3027334"/>
                </a:moveTo>
                <a:lnTo>
                  <a:pt x="2470807" y="3027334"/>
                </a:lnTo>
                <a:lnTo>
                  <a:pt x="2470807" y="3138159"/>
                </a:lnTo>
                <a:lnTo>
                  <a:pt x="2359982" y="3138159"/>
                </a:lnTo>
                <a:close/>
                <a:moveTo>
                  <a:pt x="1309173" y="3027334"/>
                </a:moveTo>
                <a:lnTo>
                  <a:pt x="1419997" y="3027334"/>
                </a:lnTo>
                <a:lnTo>
                  <a:pt x="1419997" y="3138159"/>
                </a:lnTo>
                <a:lnTo>
                  <a:pt x="1309173" y="3138159"/>
                </a:lnTo>
                <a:close/>
                <a:moveTo>
                  <a:pt x="258365" y="3027334"/>
                </a:moveTo>
                <a:lnTo>
                  <a:pt x="369190" y="3027334"/>
                </a:lnTo>
                <a:lnTo>
                  <a:pt x="369190" y="3138159"/>
                </a:lnTo>
                <a:lnTo>
                  <a:pt x="258365" y="3138159"/>
                </a:lnTo>
                <a:close/>
                <a:moveTo>
                  <a:pt x="10794114" y="2610895"/>
                </a:moveTo>
                <a:lnTo>
                  <a:pt x="10323174" y="3081834"/>
                </a:lnTo>
                <a:lnTo>
                  <a:pt x="10792548" y="3551209"/>
                </a:lnTo>
                <a:lnTo>
                  <a:pt x="10852239" y="3551209"/>
                </a:lnTo>
                <a:lnTo>
                  <a:pt x="11321612" y="3081835"/>
                </a:lnTo>
                <a:lnTo>
                  <a:pt x="10850672" y="2610895"/>
                </a:lnTo>
                <a:close/>
                <a:moveTo>
                  <a:pt x="9743434" y="2610895"/>
                </a:moveTo>
                <a:lnTo>
                  <a:pt x="9272494" y="3081834"/>
                </a:lnTo>
                <a:lnTo>
                  <a:pt x="9741869" y="3551209"/>
                </a:lnTo>
                <a:lnTo>
                  <a:pt x="9801555" y="3551209"/>
                </a:lnTo>
                <a:lnTo>
                  <a:pt x="10270931" y="3081833"/>
                </a:lnTo>
                <a:lnTo>
                  <a:pt x="9799992" y="2610895"/>
                </a:lnTo>
                <a:close/>
                <a:moveTo>
                  <a:pt x="8692754" y="2610895"/>
                </a:moveTo>
                <a:lnTo>
                  <a:pt x="8221811" y="3081837"/>
                </a:lnTo>
                <a:lnTo>
                  <a:pt x="8691183" y="3551209"/>
                </a:lnTo>
                <a:lnTo>
                  <a:pt x="8750876" y="3551209"/>
                </a:lnTo>
                <a:lnTo>
                  <a:pt x="9220250" y="3081835"/>
                </a:lnTo>
                <a:lnTo>
                  <a:pt x="8749310" y="2610895"/>
                </a:lnTo>
                <a:close/>
                <a:moveTo>
                  <a:pt x="7642070" y="2610895"/>
                </a:moveTo>
                <a:lnTo>
                  <a:pt x="7171131" y="3081835"/>
                </a:lnTo>
                <a:lnTo>
                  <a:pt x="7640505" y="3551209"/>
                </a:lnTo>
                <a:lnTo>
                  <a:pt x="7700194" y="3551209"/>
                </a:lnTo>
                <a:lnTo>
                  <a:pt x="8169567" y="3081836"/>
                </a:lnTo>
                <a:lnTo>
                  <a:pt x="7698625" y="2610895"/>
                </a:lnTo>
                <a:close/>
                <a:moveTo>
                  <a:pt x="6591389" y="2610895"/>
                </a:moveTo>
                <a:lnTo>
                  <a:pt x="6120448" y="3081836"/>
                </a:lnTo>
                <a:lnTo>
                  <a:pt x="6589820" y="3551209"/>
                </a:lnTo>
                <a:lnTo>
                  <a:pt x="6649514" y="3551209"/>
                </a:lnTo>
                <a:lnTo>
                  <a:pt x="7118887" y="3081836"/>
                </a:lnTo>
                <a:lnTo>
                  <a:pt x="6647947" y="2610895"/>
                </a:lnTo>
                <a:close/>
                <a:moveTo>
                  <a:pt x="5540722" y="2610895"/>
                </a:moveTo>
                <a:lnTo>
                  <a:pt x="5069790" y="3081837"/>
                </a:lnTo>
                <a:lnTo>
                  <a:pt x="5539152" y="3551209"/>
                </a:lnTo>
                <a:lnTo>
                  <a:pt x="5598843" y="3551209"/>
                </a:lnTo>
                <a:lnTo>
                  <a:pt x="6068204" y="3081836"/>
                </a:lnTo>
                <a:lnTo>
                  <a:pt x="5597274" y="2610895"/>
                </a:lnTo>
                <a:close/>
                <a:moveTo>
                  <a:pt x="4490039" y="2610895"/>
                </a:moveTo>
                <a:lnTo>
                  <a:pt x="4019108" y="3081837"/>
                </a:lnTo>
                <a:lnTo>
                  <a:pt x="4488467" y="3551209"/>
                </a:lnTo>
                <a:lnTo>
                  <a:pt x="4548162" y="3551209"/>
                </a:lnTo>
                <a:lnTo>
                  <a:pt x="5017539" y="3081837"/>
                </a:lnTo>
                <a:lnTo>
                  <a:pt x="4546591" y="2610895"/>
                </a:lnTo>
                <a:close/>
                <a:moveTo>
                  <a:pt x="3439377" y="2610895"/>
                </a:moveTo>
                <a:lnTo>
                  <a:pt x="2968431" y="3081838"/>
                </a:lnTo>
                <a:lnTo>
                  <a:pt x="3437805" y="3551209"/>
                </a:lnTo>
                <a:lnTo>
                  <a:pt x="3497502" y="3551209"/>
                </a:lnTo>
                <a:lnTo>
                  <a:pt x="3966864" y="3081837"/>
                </a:lnTo>
                <a:lnTo>
                  <a:pt x="3495931" y="2610895"/>
                </a:lnTo>
                <a:close/>
                <a:moveTo>
                  <a:pt x="2388695" y="2610895"/>
                </a:moveTo>
                <a:lnTo>
                  <a:pt x="1917746" y="3081837"/>
                </a:lnTo>
                <a:lnTo>
                  <a:pt x="2387125" y="3551209"/>
                </a:lnTo>
                <a:lnTo>
                  <a:pt x="2446819" y="3551209"/>
                </a:lnTo>
                <a:lnTo>
                  <a:pt x="2916188" y="3081838"/>
                </a:lnTo>
                <a:lnTo>
                  <a:pt x="2445246" y="2610895"/>
                </a:lnTo>
                <a:close/>
                <a:moveTo>
                  <a:pt x="1338007" y="2610895"/>
                </a:moveTo>
                <a:lnTo>
                  <a:pt x="867066" y="3081838"/>
                </a:lnTo>
                <a:lnTo>
                  <a:pt x="1336436" y="3551209"/>
                </a:lnTo>
                <a:lnTo>
                  <a:pt x="1396132" y="3551209"/>
                </a:lnTo>
                <a:lnTo>
                  <a:pt x="1865502" y="3081837"/>
                </a:lnTo>
                <a:lnTo>
                  <a:pt x="1394561" y="2610895"/>
                </a:lnTo>
                <a:close/>
                <a:moveTo>
                  <a:pt x="11291841" y="2500070"/>
                </a:moveTo>
                <a:lnTo>
                  <a:pt x="11402666" y="2500070"/>
                </a:lnTo>
                <a:lnTo>
                  <a:pt x="11402666" y="2610895"/>
                </a:lnTo>
                <a:lnTo>
                  <a:pt x="11291841" y="2610895"/>
                </a:lnTo>
                <a:close/>
                <a:moveTo>
                  <a:pt x="10241033" y="2500070"/>
                </a:moveTo>
                <a:lnTo>
                  <a:pt x="10351858" y="2500070"/>
                </a:lnTo>
                <a:lnTo>
                  <a:pt x="10351858" y="2610895"/>
                </a:lnTo>
                <a:lnTo>
                  <a:pt x="10241033" y="2610895"/>
                </a:lnTo>
                <a:close/>
                <a:moveTo>
                  <a:pt x="9190225" y="2500070"/>
                </a:moveTo>
                <a:lnTo>
                  <a:pt x="9301050" y="2500070"/>
                </a:lnTo>
                <a:lnTo>
                  <a:pt x="9301050" y="2610895"/>
                </a:lnTo>
                <a:lnTo>
                  <a:pt x="9190225" y="2610895"/>
                </a:lnTo>
                <a:close/>
                <a:moveTo>
                  <a:pt x="8139417" y="2500070"/>
                </a:moveTo>
                <a:lnTo>
                  <a:pt x="8250242" y="2500070"/>
                </a:lnTo>
                <a:lnTo>
                  <a:pt x="8250242" y="2610895"/>
                </a:lnTo>
                <a:lnTo>
                  <a:pt x="8139417" y="2610895"/>
                </a:lnTo>
                <a:close/>
                <a:moveTo>
                  <a:pt x="7088609" y="2500070"/>
                </a:moveTo>
                <a:lnTo>
                  <a:pt x="7199434" y="2500070"/>
                </a:lnTo>
                <a:lnTo>
                  <a:pt x="7199434" y="2610895"/>
                </a:lnTo>
                <a:lnTo>
                  <a:pt x="7088609" y="2610895"/>
                </a:lnTo>
                <a:close/>
                <a:moveTo>
                  <a:pt x="6037801" y="2500070"/>
                </a:moveTo>
                <a:lnTo>
                  <a:pt x="6148626" y="2500070"/>
                </a:lnTo>
                <a:lnTo>
                  <a:pt x="6148626" y="2610895"/>
                </a:lnTo>
                <a:lnTo>
                  <a:pt x="6037801" y="2610895"/>
                </a:lnTo>
                <a:close/>
                <a:moveTo>
                  <a:pt x="4987000" y="2500070"/>
                </a:moveTo>
                <a:lnTo>
                  <a:pt x="5097829" y="2500070"/>
                </a:lnTo>
                <a:lnTo>
                  <a:pt x="5097829" y="2610895"/>
                </a:lnTo>
                <a:lnTo>
                  <a:pt x="4987000" y="2610895"/>
                </a:lnTo>
                <a:close/>
                <a:moveTo>
                  <a:pt x="3936200" y="2500070"/>
                </a:moveTo>
                <a:lnTo>
                  <a:pt x="4047024" y="2500070"/>
                </a:lnTo>
                <a:lnTo>
                  <a:pt x="4047024" y="2610895"/>
                </a:lnTo>
                <a:lnTo>
                  <a:pt x="3936200" y="2610895"/>
                </a:lnTo>
                <a:close/>
                <a:moveTo>
                  <a:pt x="2885393" y="2500070"/>
                </a:moveTo>
                <a:lnTo>
                  <a:pt x="2996218" y="2500070"/>
                </a:lnTo>
                <a:lnTo>
                  <a:pt x="2996218" y="2610895"/>
                </a:lnTo>
                <a:lnTo>
                  <a:pt x="2885393" y="2610895"/>
                </a:lnTo>
                <a:close/>
                <a:moveTo>
                  <a:pt x="1834583" y="2500070"/>
                </a:moveTo>
                <a:lnTo>
                  <a:pt x="1945408" y="2500070"/>
                </a:lnTo>
                <a:lnTo>
                  <a:pt x="1945408" y="2610895"/>
                </a:lnTo>
                <a:lnTo>
                  <a:pt x="1834583" y="2610895"/>
                </a:lnTo>
                <a:close/>
                <a:moveTo>
                  <a:pt x="783777" y="2500070"/>
                </a:moveTo>
                <a:lnTo>
                  <a:pt x="894602" y="2500070"/>
                </a:lnTo>
                <a:lnTo>
                  <a:pt x="894602" y="2610895"/>
                </a:lnTo>
                <a:lnTo>
                  <a:pt x="783777" y="2610895"/>
                </a:lnTo>
                <a:close/>
                <a:moveTo>
                  <a:pt x="1891623" y="2057291"/>
                </a:moveTo>
                <a:lnTo>
                  <a:pt x="1420005" y="2528898"/>
                </a:lnTo>
                <a:lnTo>
                  <a:pt x="1420005" y="2584095"/>
                </a:lnTo>
                <a:lnTo>
                  <a:pt x="1891624" y="3055715"/>
                </a:lnTo>
                <a:lnTo>
                  <a:pt x="2359991" y="2587356"/>
                </a:lnTo>
                <a:lnTo>
                  <a:pt x="2359991" y="2525640"/>
                </a:lnTo>
                <a:close/>
                <a:moveTo>
                  <a:pt x="2942310" y="2057291"/>
                </a:moveTo>
                <a:lnTo>
                  <a:pt x="2470816" y="2528774"/>
                </a:lnTo>
                <a:lnTo>
                  <a:pt x="2470816" y="2584221"/>
                </a:lnTo>
                <a:lnTo>
                  <a:pt x="2942310" y="3055716"/>
                </a:lnTo>
                <a:lnTo>
                  <a:pt x="3410799" y="2587229"/>
                </a:lnTo>
                <a:lnTo>
                  <a:pt x="3410799" y="2525765"/>
                </a:lnTo>
                <a:close/>
                <a:moveTo>
                  <a:pt x="3992986" y="2057290"/>
                </a:moveTo>
                <a:lnTo>
                  <a:pt x="3521627" y="2528649"/>
                </a:lnTo>
                <a:lnTo>
                  <a:pt x="3521627" y="2584345"/>
                </a:lnTo>
                <a:lnTo>
                  <a:pt x="3992986" y="3055715"/>
                </a:lnTo>
                <a:lnTo>
                  <a:pt x="4461596" y="2587094"/>
                </a:lnTo>
                <a:lnTo>
                  <a:pt x="4461596" y="2525899"/>
                </a:lnTo>
                <a:close/>
                <a:moveTo>
                  <a:pt x="840944" y="2057289"/>
                </a:moveTo>
                <a:lnTo>
                  <a:pt x="369198" y="2529024"/>
                </a:lnTo>
                <a:lnTo>
                  <a:pt x="369198" y="2583969"/>
                </a:lnTo>
                <a:lnTo>
                  <a:pt x="840944" y="3055716"/>
                </a:lnTo>
                <a:lnTo>
                  <a:pt x="1309180" y="2587479"/>
                </a:lnTo>
                <a:lnTo>
                  <a:pt x="1309180" y="2525514"/>
                </a:lnTo>
                <a:close/>
                <a:moveTo>
                  <a:pt x="7145007" y="2057289"/>
                </a:moveTo>
                <a:lnTo>
                  <a:pt x="6674030" y="2528255"/>
                </a:lnTo>
                <a:lnTo>
                  <a:pt x="6674030" y="2584733"/>
                </a:lnTo>
                <a:lnTo>
                  <a:pt x="7145010" y="3055713"/>
                </a:lnTo>
                <a:lnTo>
                  <a:pt x="7614013" y="2586710"/>
                </a:lnTo>
                <a:lnTo>
                  <a:pt x="7614013" y="2526283"/>
                </a:lnTo>
                <a:close/>
                <a:moveTo>
                  <a:pt x="5043664" y="2057289"/>
                </a:moveTo>
                <a:lnTo>
                  <a:pt x="4572421" y="2528513"/>
                </a:lnTo>
                <a:lnTo>
                  <a:pt x="4572421" y="2584480"/>
                </a:lnTo>
                <a:lnTo>
                  <a:pt x="5043664" y="3055715"/>
                </a:lnTo>
                <a:lnTo>
                  <a:pt x="5512404" y="2586968"/>
                </a:lnTo>
                <a:lnTo>
                  <a:pt x="5512404" y="2526024"/>
                </a:lnTo>
                <a:close/>
                <a:moveTo>
                  <a:pt x="10297053" y="2057288"/>
                </a:moveTo>
                <a:lnTo>
                  <a:pt x="9826454" y="2527875"/>
                </a:lnTo>
                <a:lnTo>
                  <a:pt x="9826454" y="2585115"/>
                </a:lnTo>
                <a:lnTo>
                  <a:pt x="10297052" y="3055713"/>
                </a:lnTo>
                <a:lnTo>
                  <a:pt x="10766437" y="2586328"/>
                </a:lnTo>
                <a:lnTo>
                  <a:pt x="10766437" y="2526660"/>
                </a:lnTo>
                <a:close/>
                <a:moveTo>
                  <a:pt x="9246373" y="2057288"/>
                </a:moveTo>
                <a:lnTo>
                  <a:pt x="8775646" y="2528002"/>
                </a:lnTo>
                <a:lnTo>
                  <a:pt x="8775646" y="2584986"/>
                </a:lnTo>
                <a:lnTo>
                  <a:pt x="9246373" y="3055713"/>
                </a:lnTo>
                <a:lnTo>
                  <a:pt x="9715629" y="2586457"/>
                </a:lnTo>
                <a:lnTo>
                  <a:pt x="9715629" y="2526532"/>
                </a:lnTo>
                <a:close/>
                <a:moveTo>
                  <a:pt x="8195690" y="2057288"/>
                </a:moveTo>
                <a:lnTo>
                  <a:pt x="7724838" y="2528128"/>
                </a:lnTo>
                <a:lnTo>
                  <a:pt x="7724838" y="2584864"/>
                </a:lnTo>
                <a:lnTo>
                  <a:pt x="8195689" y="3055714"/>
                </a:lnTo>
                <a:lnTo>
                  <a:pt x="8664821" y="2586582"/>
                </a:lnTo>
                <a:lnTo>
                  <a:pt x="8664821" y="2526406"/>
                </a:lnTo>
                <a:close/>
                <a:moveTo>
                  <a:pt x="6094328" y="2057287"/>
                </a:moveTo>
                <a:lnTo>
                  <a:pt x="5623228" y="2528386"/>
                </a:lnTo>
                <a:lnTo>
                  <a:pt x="5623228" y="2584606"/>
                </a:lnTo>
                <a:lnTo>
                  <a:pt x="6094325" y="3055714"/>
                </a:lnTo>
                <a:lnTo>
                  <a:pt x="6563205" y="2586835"/>
                </a:lnTo>
                <a:lnTo>
                  <a:pt x="6563205" y="2526153"/>
                </a:lnTo>
                <a:close/>
                <a:moveTo>
                  <a:pt x="11347736" y="2057286"/>
                </a:moveTo>
                <a:lnTo>
                  <a:pt x="10877262" y="2527747"/>
                </a:lnTo>
                <a:lnTo>
                  <a:pt x="10877262" y="2585241"/>
                </a:lnTo>
                <a:lnTo>
                  <a:pt x="11347734" y="3055713"/>
                </a:lnTo>
                <a:lnTo>
                  <a:pt x="11817249" y="2586199"/>
                </a:lnTo>
                <a:lnTo>
                  <a:pt x="11817249" y="2526787"/>
                </a:lnTo>
                <a:close/>
                <a:moveTo>
                  <a:pt x="258363" y="1973449"/>
                </a:moveTo>
                <a:lnTo>
                  <a:pt x="369188" y="1973449"/>
                </a:lnTo>
                <a:lnTo>
                  <a:pt x="369188" y="2084274"/>
                </a:lnTo>
                <a:lnTo>
                  <a:pt x="258363" y="2084274"/>
                </a:lnTo>
                <a:close/>
                <a:moveTo>
                  <a:pt x="2359980" y="1973449"/>
                </a:moveTo>
                <a:lnTo>
                  <a:pt x="2470805" y="1973449"/>
                </a:lnTo>
                <a:lnTo>
                  <a:pt x="2470805" y="2084274"/>
                </a:lnTo>
                <a:lnTo>
                  <a:pt x="2359980" y="2084274"/>
                </a:lnTo>
                <a:close/>
                <a:moveTo>
                  <a:pt x="1309171" y="1973449"/>
                </a:moveTo>
                <a:lnTo>
                  <a:pt x="1419995" y="1973449"/>
                </a:lnTo>
                <a:lnTo>
                  <a:pt x="1419995" y="2084274"/>
                </a:lnTo>
                <a:lnTo>
                  <a:pt x="1309171" y="2084274"/>
                </a:lnTo>
                <a:close/>
                <a:moveTo>
                  <a:pt x="4461591" y="1973448"/>
                </a:moveTo>
                <a:lnTo>
                  <a:pt x="4572416" y="1973448"/>
                </a:lnTo>
                <a:lnTo>
                  <a:pt x="4572416" y="2084273"/>
                </a:lnTo>
                <a:lnTo>
                  <a:pt x="4461591" y="2084273"/>
                </a:lnTo>
                <a:close/>
                <a:moveTo>
                  <a:pt x="3410788" y="1973448"/>
                </a:moveTo>
                <a:lnTo>
                  <a:pt x="3521614" y="1973448"/>
                </a:lnTo>
                <a:lnTo>
                  <a:pt x="3521614" y="2084273"/>
                </a:lnTo>
                <a:lnTo>
                  <a:pt x="3410788" y="2084273"/>
                </a:lnTo>
                <a:close/>
                <a:moveTo>
                  <a:pt x="6563205" y="1973448"/>
                </a:moveTo>
                <a:lnTo>
                  <a:pt x="6674030" y="1973448"/>
                </a:lnTo>
                <a:lnTo>
                  <a:pt x="6674030" y="2084273"/>
                </a:lnTo>
                <a:lnTo>
                  <a:pt x="6563205" y="2084273"/>
                </a:lnTo>
                <a:close/>
                <a:moveTo>
                  <a:pt x="5512399" y="1973448"/>
                </a:moveTo>
                <a:lnTo>
                  <a:pt x="5623224" y="1973448"/>
                </a:lnTo>
                <a:lnTo>
                  <a:pt x="5623224" y="2084273"/>
                </a:lnTo>
                <a:lnTo>
                  <a:pt x="5512399" y="2084273"/>
                </a:lnTo>
                <a:close/>
                <a:moveTo>
                  <a:pt x="7614013" y="1973448"/>
                </a:moveTo>
                <a:lnTo>
                  <a:pt x="7724838" y="1973448"/>
                </a:lnTo>
                <a:lnTo>
                  <a:pt x="7724838" y="2084273"/>
                </a:lnTo>
                <a:lnTo>
                  <a:pt x="7614013" y="2084273"/>
                </a:lnTo>
                <a:close/>
                <a:moveTo>
                  <a:pt x="9715629" y="1973448"/>
                </a:moveTo>
                <a:lnTo>
                  <a:pt x="9826454" y="1973448"/>
                </a:lnTo>
                <a:lnTo>
                  <a:pt x="9826454" y="2084273"/>
                </a:lnTo>
                <a:lnTo>
                  <a:pt x="9715629" y="2084273"/>
                </a:lnTo>
                <a:close/>
                <a:moveTo>
                  <a:pt x="8664821" y="1973448"/>
                </a:moveTo>
                <a:lnTo>
                  <a:pt x="8775646" y="1973448"/>
                </a:lnTo>
                <a:lnTo>
                  <a:pt x="8775646" y="2084273"/>
                </a:lnTo>
                <a:lnTo>
                  <a:pt x="8664821" y="2084273"/>
                </a:lnTo>
                <a:close/>
                <a:moveTo>
                  <a:pt x="11817249" y="1973448"/>
                </a:moveTo>
                <a:lnTo>
                  <a:pt x="11928074" y="1973448"/>
                </a:lnTo>
                <a:lnTo>
                  <a:pt x="11928074" y="2084273"/>
                </a:lnTo>
                <a:lnTo>
                  <a:pt x="11817249" y="2084273"/>
                </a:lnTo>
                <a:close/>
                <a:moveTo>
                  <a:pt x="10766437" y="1973448"/>
                </a:moveTo>
                <a:lnTo>
                  <a:pt x="10877262" y="1973448"/>
                </a:lnTo>
                <a:lnTo>
                  <a:pt x="10877262" y="2084273"/>
                </a:lnTo>
                <a:lnTo>
                  <a:pt x="10766437" y="2084273"/>
                </a:lnTo>
                <a:close/>
                <a:moveTo>
                  <a:pt x="3441643" y="1557959"/>
                </a:moveTo>
                <a:lnTo>
                  <a:pt x="2968431" y="2031169"/>
                </a:lnTo>
                <a:lnTo>
                  <a:pt x="3437348" y="2500070"/>
                </a:lnTo>
                <a:lnTo>
                  <a:pt x="3497959" y="2500070"/>
                </a:lnTo>
                <a:lnTo>
                  <a:pt x="3966865" y="2031168"/>
                </a:lnTo>
                <a:lnTo>
                  <a:pt x="3493665" y="1557959"/>
                </a:lnTo>
                <a:close/>
                <a:moveTo>
                  <a:pt x="2390961" y="1557959"/>
                </a:moveTo>
                <a:lnTo>
                  <a:pt x="1917745" y="2031169"/>
                </a:lnTo>
                <a:lnTo>
                  <a:pt x="2386665" y="2500070"/>
                </a:lnTo>
                <a:lnTo>
                  <a:pt x="2447277" y="2500070"/>
                </a:lnTo>
                <a:lnTo>
                  <a:pt x="2916189" y="2031169"/>
                </a:lnTo>
                <a:lnTo>
                  <a:pt x="2442980" y="1557959"/>
                </a:lnTo>
                <a:close/>
                <a:moveTo>
                  <a:pt x="1340273" y="1557959"/>
                </a:moveTo>
                <a:lnTo>
                  <a:pt x="867066" y="2031167"/>
                </a:lnTo>
                <a:lnTo>
                  <a:pt x="1335980" y="2500070"/>
                </a:lnTo>
                <a:lnTo>
                  <a:pt x="1396589" y="2500070"/>
                </a:lnTo>
                <a:lnTo>
                  <a:pt x="1865501" y="2031169"/>
                </a:lnTo>
                <a:lnTo>
                  <a:pt x="1392293" y="1557959"/>
                </a:lnTo>
                <a:close/>
                <a:moveTo>
                  <a:pt x="5542986" y="1557958"/>
                </a:moveTo>
                <a:lnTo>
                  <a:pt x="5069790" y="2031167"/>
                </a:lnTo>
                <a:lnTo>
                  <a:pt x="5538694" y="2500070"/>
                </a:lnTo>
                <a:lnTo>
                  <a:pt x="5599302" y="2500070"/>
                </a:lnTo>
                <a:lnTo>
                  <a:pt x="6068206" y="2031166"/>
                </a:lnTo>
                <a:lnTo>
                  <a:pt x="5595011" y="1557958"/>
                </a:lnTo>
                <a:close/>
                <a:moveTo>
                  <a:pt x="4492305" y="1557958"/>
                </a:moveTo>
                <a:lnTo>
                  <a:pt x="4019109" y="2031168"/>
                </a:lnTo>
                <a:lnTo>
                  <a:pt x="4488010" y="2500070"/>
                </a:lnTo>
                <a:lnTo>
                  <a:pt x="4548620" y="2500070"/>
                </a:lnTo>
                <a:lnTo>
                  <a:pt x="5017539" y="2031167"/>
                </a:lnTo>
                <a:lnTo>
                  <a:pt x="4544326" y="1557958"/>
                </a:lnTo>
                <a:close/>
                <a:moveTo>
                  <a:pt x="7644337" y="1557958"/>
                </a:moveTo>
                <a:lnTo>
                  <a:pt x="7171129" y="2031167"/>
                </a:lnTo>
                <a:lnTo>
                  <a:pt x="7640044" y="2500070"/>
                </a:lnTo>
                <a:lnTo>
                  <a:pt x="7700653" y="2500070"/>
                </a:lnTo>
                <a:lnTo>
                  <a:pt x="8169569" y="2031167"/>
                </a:lnTo>
                <a:lnTo>
                  <a:pt x="7696361" y="1557958"/>
                </a:lnTo>
                <a:close/>
                <a:moveTo>
                  <a:pt x="6593656" y="1557958"/>
                </a:moveTo>
                <a:lnTo>
                  <a:pt x="6120450" y="2031165"/>
                </a:lnTo>
                <a:lnTo>
                  <a:pt x="6589366" y="2500070"/>
                </a:lnTo>
                <a:lnTo>
                  <a:pt x="6649970" y="2500070"/>
                </a:lnTo>
                <a:lnTo>
                  <a:pt x="7118885" y="2031167"/>
                </a:lnTo>
                <a:lnTo>
                  <a:pt x="6645676" y="1557958"/>
                </a:lnTo>
                <a:close/>
                <a:moveTo>
                  <a:pt x="9745703" y="1557958"/>
                </a:moveTo>
                <a:lnTo>
                  <a:pt x="9272494" y="2031167"/>
                </a:lnTo>
                <a:lnTo>
                  <a:pt x="9741408" y="2500070"/>
                </a:lnTo>
                <a:lnTo>
                  <a:pt x="9802016" y="2500070"/>
                </a:lnTo>
                <a:lnTo>
                  <a:pt x="10270931" y="2031167"/>
                </a:lnTo>
                <a:lnTo>
                  <a:pt x="9797723" y="1557958"/>
                </a:lnTo>
                <a:close/>
                <a:moveTo>
                  <a:pt x="8695019" y="1557958"/>
                </a:moveTo>
                <a:lnTo>
                  <a:pt x="8221812" y="2031166"/>
                </a:lnTo>
                <a:lnTo>
                  <a:pt x="8690730" y="2500070"/>
                </a:lnTo>
                <a:lnTo>
                  <a:pt x="8751334" y="2500070"/>
                </a:lnTo>
                <a:lnTo>
                  <a:pt x="9220250" y="2031166"/>
                </a:lnTo>
                <a:lnTo>
                  <a:pt x="8747043" y="1557958"/>
                </a:lnTo>
                <a:close/>
                <a:moveTo>
                  <a:pt x="10796383" y="1557958"/>
                </a:moveTo>
                <a:lnTo>
                  <a:pt x="10323175" y="2031166"/>
                </a:lnTo>
                <a:lnTo>
                  <a:pt x="10792091" y="2500070"/>
                </a:lnTo>
                <a:lnTo>
                  <a:pt x="10852696" y="2500070"/>
                </a:lnTo>
                <a:lnTo>
                  <a:pt x="11321614" y="2031164"/>
                </a:lnTo>
                <a:lnTo>
                  <a:pt x="10848409" y="1557958"/>
                </a:lnTo>
                <a:close/>
                <a:moveTo>
                  <a:pt x="783781" y="1447135"/>
                </a:moveTo>
                <a:lnTo>
                  <a:pt x="894606" y="1447135"/>
                </a:lnTo>
                <a:lnTo>
                  <a:pt x="894606" y="1557959"/>
                </a:lnTo>
                <a:lnTo>
                  <a:pt x="783781" y="1557959"/>
                </a:lnTo>
                <a:close/>
                <a:moveTo>
                  <a:pt x="1834586" y="1447134"/>
                </a:moveTo>
                <a:lnTo>
                  <a:pt x="1945411" y="1447134"/>
                </a:lnTo>
                <a:lnTo>
                  <a:pt x="1945411" y="1557959"/>
                </a:lnTo>
                <a:lnTo>
                  <a:pt x="1834586" y="1557959"/>
                </a:lnTo>
                <a:close/>
                <a:moveTo>
                  <a:pt x="4987002" y="1447134"/>
                </a:moveTo>
                <a:lnTo>
                  <a:pt x="5097832" y="1447134"/>
                </a:lnTo>
                <a:lnTo>
                  <a:pt x="5097832" y="1557958"/>
                </a:lnTo>
                <a:lnTo>
                  <a:pt x="4987002" y="1557958"/>
                </a:lnTo>
                <a:close/>
                <a:moveTo>
                  <a:pt x="3936204" y="1447134"/>
                </a:moveTo>
                <a:lnTo>
                  <a:pt x="4047028" y="1447134"/>
                </a:lnTo>
                <a:lnTo>
                  <a:pt x="4047028" y="1557959"/>
                </a:lnTo>
                <a:lnTo>
                  <a:pt x="3936204" y="1557959"/>
                </a:lnTo>
                <a:close/>
                <a:moveTo>
                  <a:pt x="2885398" y="1447134"/>
                </a:moveTo>
                <a:lnTo>
                  <a:pt x="2996224" y="1447134"/>
                </a:lnTo>
                <a:lnTo>
                  <a:pt x="2996224" y="1557959"/>
                </a:lnTo>
                <a:lnTo>
                  <a:pt x="2885398" y="1557959"/>
                </a:lnTo>
                <a:close/>
                <a:moveTo>
                  <a:pt x="6037801" y="1447133"/>
                </a:moveTo>
                <a:lnTo>
                  <a:pt x="6148626" y="1447133"/>
                </a:lnTo>
                <a:lnTo>
                  <a:pt x="6148626" y="1557958"/>
                </a:lnTo>
                <a:lnTo>
                  <a:pt x="6037801" y="1557958"/>
                </a:lnTo>
                <a:close/>
                <a:moveTo>
                  <a:pt x="9190225" y="1447133"/>
                </a:moveTo>
                <a:lnTo>
                  <a:pt x="9301050" y="1447133"/>
                </a:lnTo>
                <a:lnTo>
                  <a:pt x="9301050" y="1557958"/>
                </a:lnTo>
                <a:lnTo>
                  <a:pt x="9190225" y="1557958"/>
                </a:lnTo>
                <a:close/>
                <a:moveTo>
                  <a:pt x="8139417" y="1447133"/>
                </a:moveTo>
                <a:lnTo>
                  <a:pt x="8250242" y="1447133"/>
                </a:lnTo>
                <a:lnTo>
                  <a:pt x="8250242" y="1557958"/>
                </a:lnTo>
                <a:lnTo>
                  <a:pt x="8139417" y="1557958"/>
                </a:lnTo>
                <a:close/>
                <a:moveTo>
                  <a:pt x="7088609" y="1447133"/>
                </a:moveTo>
                <a:lnTo>
                  <a:pt x="7199434" y="1447133"/>
                </a:lnTo>
                <a:lnTo>
                  <a:pt x="7199434" y="1557958"/>
                </a:lnTo>
                <a:lnTo>
                  <a:pt x="7088609" y="1557958"/>
                </a:lnTo>
                <a:close/>
                <a:moveTo>
                  <a:pt x="10241033" y="1447133"/>
                </a:moveTo>
                <a:lnTo>
                  <a:pt x="10351858" y="1447133"/>
                </a:lnTo>
                <a:lnTo>
                  <a:pt x="10351858" y="1557957"/>
                </a:lnTo>
                <a:lnTo>
                  <a:pt x="10241033" y="1557957"/>
                </a:lnTo>
                <a:close/>
                <a:moveTo>
                  <a:pt x="11291841" y="1447133"/>
                </a:moveTo>
                <a:lnTo>
                  <a:pt x="11402666" y="1447133"/>
                </a:lnTo>
                <a:lnTo>
                  <a:pt x="11402666" y="1557957"/>
                </a:lnTo>
                <a:lnTo>
                  <a:pt x="11291841" y="1557957"/>
                </a:lnTo>
                <a:close/>
                <a:moveTo>
                  <a:pt x="2942310" y="1006607"/>
                </a:moveTo>
                <a:lnTo>
                  <a:pt x="2470820" y="1478100"/>
                </a:lnTo>
                <a:lnTo>
                  <a:pt x="2470820" y="1533556"/>
                </a:lnTo>
                <a:lnTo>
                  <a:pt x="2942310" y="2005047"/>
                </a:lnTo>
                <a:lnTo>
                  <a:pt x="3410804" y="1536556"/>
                </a:lnTo>
                <a:lnTo>
                  <a:pt x="3410804" y="1475099"/>
                </a:lnTo>
                <a:close/>
                <a:moveTo>
                  <a:pt x="1891623" y="1006607"/>
                </a:moveTo>
                <a:lnTo>
                  <a:pt x="1420008" y="1478224"/>
                </a:lnTo>
                <a:lnTo>
                  <a:pt x="1420008" y="1533431"/>
                </a:lnTo>
                <a:lnTo>
                  <a:pt x="1891623" y="2005047"/>
                </a:lnTo>
                <a:lnTo>
                  <a:pt x="2359996" y="1536681"/>
                </a:lnTo>
                <a:lnTo>
                  <a:pt x="2359996" y="1474975"/>
                </a:lnTo>
                <a:close/>
                <a:moveTo>
                  <a:pt x="840943" y="1006607"/>
                </a:moveTo>
                <a:lnTo>
                  <a:pt x="369202" y="1478351"/>
                </a:lnTo>
                <a:lnTo>
                  <a:pt x="369202" y="1533303"/>
                </a:lnTo>
                <a:lnTo>
                  <a:pt x="840944" y="2005046"/>
                </a:lnTo>
                <a:lnTo>
                  <a:pt x="1309184" y="1536806"/>
                </a:lnTo>
                <a:lnTo>
                  <a:pt x="1309184" y="1474850"/>
                </a:lnTo>
                <a:close/>
                <a:moveTo>
                  <a:pt x="3992987" y="1006606"/>
                </a:moveTo>
                <a:lnTo>
                  <a:pt x="3521631" y="1477974"/>
                </a:lnTo>
                <a:lnTo>
                  <a:pt x="3521631" y="1533680"/>
                </a:lnTo>
                <a:lnTo>
                  <a:pt x="3992986" y="2005046"/>
                </a:lnTo>
                <a:lnTo>
                  <a:pt x="4461598" y="1536423"/>
                </a:lnTo>
                <a:lnTo>
                  <a:pt x="4461598" y="1475230"/>
                </a:lnTo>
                <a:close/>
                <a:moveTo>
                  <a:pt x="6094326" y="1006605"/>
                </a:moveTo>
                <a:lnTo>
                  <a:pt x="5623230" y="1477714"/>
                </a:lnTo>
                <a:lnTo>
                  <a:pt x="5623230" y="1533934"/>
                </a:lnTo>
                <a:lnTo>
                  <a:pt x="6094328" y="2005044"/>
                </a:lnTo>
                <a:lnTo>
                  <a:pt x="6563205" y="1536166"/>
                </a:lnTo>
                <a:lnTo>
                  <a:pt x="6563205" y="1475487"/>
                </a:lnTo>
                <a:close/>
                <a:moveTo>
                  <a:pt x="9246371" y="1006604"/>
                </a:moveTo>
                <a:lnTo>
                  <a:pt x="8775646" y="1477332"/>
                </a:lnTo>
                <a:lnTo>
                  <a:pt x="8775646" y="1534319"/>
                </a:lnTo>
                <a:lnTo>
                  <a:pt x="9246371" y="2005045"/>
                </a:lnTo>
                <a:lnTo>
                  <a:pt x="9715629" y="1535786"/>
                </a:lnTo>
                <a:lnTo>
                  <a:pt x="9715629" y="1475864"/>
                </a:lnTo>
                <a:close/>
                <a:moveTo>
                  <a:pt x="5043669" y="1006604"/>
                </a:moveTo>
                <a:lnTo>
                  <a:pt x="4572422" y="1477843"/>
                </a:lnTo>
                <a:lnTo>
                  <a:pt x="4572422" y="1533811"/>
                </a:lnTo>
                <a:lnTo>
                  <a:pt x="5043664" y="2005045"/>
                </a:lnTo>
                <a:lnTo>
                  <a:pt x="5512407" y="1536296"/>
                </a:lnTo>
                <a:lnTo>
                  <a:pt x="5512407" y="1475351"/>
                </a:lnTo>
                <a:close/>
                <a:moveTo>
                  <a:pt x="11347735" y="1006604"/>
                </a:moveTo>
                <a:lnTo>
                  <a:pt x="10877262" y="1477079"/>
                </a:lnTo>
                <a:lnTo>
                  <a:pt x="10877262" y="1534567"/>
                </a:lnTo>
                <a:lnTo>
                  <a:pt x="11347736" y="2005041"/>
                </a:lnTo>
                <a:lnTo>
                  <a:pt x="11817249" y="1535528"/>
                </a:lnTo>
                <a:lnTo>
                  <a:pt x="11817249" y="1476120"/>
                </a:lnTo>
                <a:close/>
                <a:moveTo>
                  <a:pt x="8195690" y="1006604"/>
                </a:moveTo>
                <a:lnTo>
                  <a:pt x="7724838" y="1477458"/>
                </a:lnTo>
                <a:lnTo>
                  <a:pt x="7724838" y="1534191"/>
                </a:lnTo>
                <a:lnTo>
                  <a:pt x="8195691" y="2005044"/>
                </a:lnTo>
                <a:lnTo>
                  <a:pt x="8664821" y="1535914"/>
                </a:lnTo>
                <a:lnTo>
                  <a:pt x="8664821" y="1475736"/>
                </a:lnTo>
                <a:close/>
                <a:moveTo>
                  <a:pt x="7145009" y="1006604"/>
                </a:moveTo>
                <a:lnTo>
                  <a:pt x="6674030" y="1477584"/>
                </a:lnTo>
                <a:lnTo>
                  <a:pt x="6674030" y="1534069"/>
                </a:lnTo>
                <a:lnTo>
                  <a:pt x="7145007" y="2005046"/>
                </a:lnTo>
                <a:lnTo>
                  <a:pt x="7614013" y="1536039"/>
                </a:lnTo>
                <a:lnTo>
                  <a:pt x="7614013" y="1475610"/>
                </a:lnTo>
                <a:close/>
                <a:moveTo>
                  <a:pt x="10297056" y="1006603"/>
                </a:moveTo>
                <a:lnTo>
                  <a:pt x="9826454" y="1477207"/>
                </a:lnTo>
                <a:lnTo>
                  <a:pt x="9826454" y="1534445"/>
                </a:lnTo>
                <a:lnTo>
                  <a:pt x="10297053" y="2005045"/>
                </a:lnTo>
                <a:lnTo>
                  <a:pt x="10766437" y="1535660"/>
                </a:lnTo>
                <a:lnTo>
                  <a:pt x="10766437" y="1475986"/>
                </a:lnTo>
                <a:close/>
                <a:moveTo>
                  <a:pt x="258361" y="922634"/>
                </a:moveTo>
                <a:lnTo>
                  <a:pt x="369186" y="922634"/>
                </a:lnTo>
                <a:lnTo>
                  <a:pt x="369186" y="1033459"/>
                </a:lnTo>
                <a:lnTo>
                  <a:pt x="258361" y="1033459"/>
                </a:lnTo>
                <a:close/>
                <a:moveTo>
                  <a:pt x="2359977" y="922633"/>
                </a:moveTo>
                <a:lnTo>
                  <a:pt x="2470802" y="922633"/>
                </a:lnTo>
                <a:lnTo>
                  <a:pt x="2470802" y="1033458"/>
                </a:lnTo>
                <a:lnTo>
                  <a:pt x="2359977" y="1033458"/>
                </a:lnTo>
                <a:close/>
                <a:moveTo>
                  <a:pt x="1309169" y="922633"/>
                </a:moveTo>
                <a:lnTo>
                  <a:pt x="1419993" y="922633"/>
                </a:lnTo>
                <a:lnTo>
                  <a:pt x="1419993" y="1033458"/>
                </a:lnTo>
                <a:lnTo>
                  <a:pt x="1309169" y="1033458"/>
                </a:lnTo>
                <a:close/>
                <a:moveTo>
                  <a:pt x="5512398" y="922633"/>
                </a:moveTo>
                <a:lnTo>
                  <a:pt x="5623223" y="922633"/>
                </a:lnTo>
                <a:lnTo>
                  <a:pt x="5623223" y="1033458"/>
                </a:lnTo>
                <a:lnTo>
                  <a:pt x="5512398" y="1033458"/>
                </a:lnTo>
                <a:close/>
                <a:moveTo>
                  <a:pt x="4461591" y="922633"/>
                </a:moveTo>
                <a:lnTo>
                  <a:pt x="4572415" y="922633"/>
                </a:lnTo>
                <a:lnTo>
                  <a:pt x="4572415" y="1033458"/>
                </a:lnTo>
                <a:lnTo>
                  <a:pt x="4461591" y="1033458"/>
                </a:lnTo>
                <a:close/>
                <a:moveTo>
                  <a:pt x="3410785" y="922633"/>
                </a:moveTo>
                <a:lnTo>
                  <a:pt x="3521610" y="922633"/>
                </a:lnTo>
                <a:lnTo>
                  <a:pt x="3521610" y="1033458"/>
                </a:lnTo>
                <a:lnTo>
                  <a:pt x="3410785" y="1033458"/>
                </a:lnTo>
                <a:close/>
                <a:moveTo>
                  <a:pt x="7614013" y="922633"/>
                </a:moveTo>
                <a:lnTo>
                  <a:pt x="7724838" y="922633"/>
                </a:lnTo>
                <a:lnTo>
                  <a:pt x="7724838" y="1033458"/>
                </a:lnTo>
                <a:lnTo>
                  <a:pt x="7614013" y="1033458"/>
                </a:lnTo>
                <a:close/>
                <a:moveTo>
                  <a:pt x="6563205" y="922633"/>
                </a:moveTo>
                <a:lnTo>
                  <a:pt x="6674030" y="922633"/>
                </a:lnTo>
                <a:lnTo>
                  <a:pt x="6674030" y="1033458"/>
                </a:lnTo>
                <a:lnTo>
                  <a:pt x="6563205" y="1033458"/>
                </a:lnTo>
                <a:close/>
                <a:moveTo>
                  <a:pt x="10766437" y="922633"/>
                </a:moveTo>
                <a:lnTo>
                  <a:pt x="10877262" y="922633"/>
                </a:lnTo>
                <a:lnTo>
                  <a:pt x="10877262" y="1033458"/>
                </a:lnTo>
                <a:lnTo>
                  <a:pt x="10766437" y="1033458"/>
                </a:lnTo>
                <a:close/>
                <a:moveTo>
                  <a:pt x="9715629" y="922633"/>
                </a:moveTo>
                <a:lnTo>
                  <a:pt x="9826454" y="922633"/>
                </a:lnTo>
                <a:lnTo>
                  <a:pt x="9826454" y="1033458"/>
                </a:lnTo>
                <a:lnTo>
                  <a:pt x="9715629" y="1033458"/>
                </a:lnTo>
                <a:close/>
                <a:moveTo>
                  <a:pt x="8664821" y="922633"/>
                </a:moveTo>
                <a:lnTo>
                  <a:pt x="8775646" y="922633"/>
                </a:lnTo>
                <a:lnTo>
                  <a:pt x="8775646" y="1033458"/>
                </a:lnTo>
                <a:lnTo>
                  <a:pt x="8664821" y="1033458"/>
                </a:lnTo>
                <a:close/>
                <a:moveTo>
                  <a:pt x="11817249" y="922633"/>
                </a:moveTo>
                <a:lnTo>
                  <a:pt x="11928074" y="922633"/>
                </a:lnTo>
                <a:lnTo>
                  <a:pt x="11928074" y="1033458"/>
                </a:lnTo>
                <a:lnTo>
                  <a:pt x="11817249" y="1033458"/>
                </a:lnTo>
                <a:close/>
                <a:moveTo>
                  <a:pt x="1337485" y="510062"/>
                </a:moveTo>
                <a:lnTo>
                  <a:pt x="867065" y="980486"/>
                </a:lnTo>
                <a:lnTo>
                  <a:pt x="1333712" y="1447134"/>
                </a:lnTo>
                <a:lnTo>
                  <a:pt x="1398855" y="1447134"/>
                </a:lnTo>
                <a:lnTo>
                  <a:pt x="1865501" y="980486"/>
                </a:lnTo>
                <a:lnTo>
                  <a:pt x="1395081" y="510062"/>
                </a:lnTo>
                <a:close/>
                <a:moveTo>
                  <a:pt x="2388173" y="510062"/>
                </a:moveTo>
                <a:lnTo>
                  <a:pt x="1917745" y="980486"/>
                </a:lnTo>
                <a:lnTo>
                  <a:pt x="2384399" y="1447134"/>
                </a:lnTo>
                <a:lnTo>
                  <a:pt x="2449542" y="1447134"/>
                </a:lnTo>
                <a:lnTo>
                  <a:pt x="2916189" y="980486"/>
                </a:lnTo>
                <a:lnTo>
                  <a:pt x="2445767" y="510062"/>
                </a:lnTo>
                <a:close/>
                <a:moveTo>
                  <a:pt x="3438856" y="510062"/>
                </a:moveTo>
                <a:lnTo>
                  <a:pt x="2968432" y="980486"/>
                </a:lnTo>
                <a:lnTo>
                  <a:pt x="3435083" y="1447134"/>
                </a:lnTo>
                <a:lnTo>
                  <a:pt x="3500228" y="1447134"/>
                </a:lnTo>
                <a:lnTo>
                  <a:pt x="3966865" y="980485"/>
                </a:lnTo>
                <a:lnTo>
                  <a:pt x="3496454" y="510062"/>
                </a:lnTo>
                <a:close/>
                <a:moveTo>
                  <a:pt x="4489518" y="510062"/>
                </a:moveTo>
                <a:lnTo>
                  <a:pt x="4019109" y="980485"/>
                </a:lnTo>
                <a:lnTo>
                  <a:pt x="4485744" y="1447134"/>
                </a:lnTo>
                <a:lnTo>
                  <a:pt x="4550887" y="1447134"/>
                </a:lnTo>
                <a:lnTo>
                  <a:pt x="5017543" y="980483"/>
                </a:lnTo>
                <a:lnTo>
                  <a:pt x="4547118" y="510062"/>
                </a:lnTo>
                <a:close/>
                <a:moveTo>
                  <a:pt x="5540201" y="510062"/>
                </a:moveTo>
                <a:lnTo>
                  <a:pt x="5069792" y="980483"/>
                </a:lnTo>
                <a:lnTo>
                  <a:pt x="5536431" y="1447134"/>
                </a:lnTo>
                <a:lnTo>
                  <a:pt x="5601567" y="1447134"/>
                </a:lnTo>
                <a:lnTo>
                  <a:pt x="6068204" y="980484"/>
                </a:lnTo>
                <a:lnTo>
                  <a:pt x="5597797" y="510062"/>
                </a:lnTo>
                <a:close/>
                <a:moveTo>
                  <a:pt x="6590867" y="510062"/>
                </a:moveTo>
                <a:lnTo>
                  <a:pt x="6120447" y="980484"/>
                </a:lnTo>
                <a:lnTo>
                  <a:pt x="6587095" y="1447133"/>
                </a:lnTo>
                <a:lnTo>
                  <a:pt x="6652238" y="1447133"/>
                </a:lnTo>
                <a:lnTo>
                  <a:pt x="7118887" y="980483"/>
                </a:lnTo>
                <a:lnTo>
                  <a:pt x="6648468" y="510062"/>
                </a:lnTo>
                <a:close/>
                <a:moveTo>
                  <a:pt x="7641550" y="510061"/>
                </a:moveTo>
                <a:lnTo>
                  <a:pt x="7171131" y="980482"/>
                </a:lnTo>
                <a:lnTo>
                  <a:pt x="7637780" y="1447133"/>
                </a:lnTo>
                <a:lnTo>
                  <a:pt x="7702919" y="1447133"/>
                </a:lnTo>
                <a:lnTo>
                  <a:pt x="8169568" y="980483"/>
                </a:lnTo>
                <a:lnTo>
                  <a:pt x="7699149" y="510061"/>
                </a:lnTo>
                <a:close/>
                <a:moveTo>
                  <a:pt x="8692232" y="510061"/>
                </a:moveTo>
                <a:lnTo>
                  <a:pt x="8221811" y="980484"/>
                </a:lnTo>
                <a:lnTo>
                  <a:pt x="8688459" y="1447133"/>
                </a:lnTo>
                <a:lnTo>
                  <a:pt x="8753603" y="1447133"/>
                </a:lnTo>
                <a:lnTo>
                  <a:pt x="9220250" y="980484"/>
                </a:lnTo>
                <a:lnTo>
                  <a:pt x="8749829" y="510061"/>
                </a:lnTo>
                <a:close/>
                <a:moveTo>
                  <a:pt x="10793597" y="510061"/>
                </a:moveTo>
                <a:lnTo>
                  <a:pt x="10323178" y="980482"/>
                </a:lnTo>
                <a:lnTo>
                  <a:pt x="10789828" y="1447133"/>
                </a:lnTo>
                <a:lnTo>
                  <a:pt x="10854964" y="1447133"/>
                </a:lnTo>
                <a:lnTo>
                  <a:pt x="11321613" y="980483"/>
                </a:lnTo>
                <a:lnTo>
                  <a:pt x="10851193" y="510061"/>
                </a:lnTo>
                <a:close/>
                <a:moveTo>
                  <a:pt x="9742913" y="510061"/>
                </a:moveTo>
                <a:lnTo>
                  <a:pt x="9272493" y="980483"/>
                </a:lnTo>
                <a:lnTo>
                  <a:pt x="9739141" y="1447133"/>
                </a:lnTo>
                <a:lnTo>
                  <a:pt x="9804283" y="1447133"/>
                </a:lnTo>
                <a:lnTo>
                  <a:pt x="10270933" y="980481"/>
                </a:lnTo>
                <a:lnTo>
                  <a:pt x="9800515" y="510061"/>
                </a:lnTo>
                <a:close/>
                <a:moveTo>
                  <a:pt x="783785" y="399238"/>
                </a:moveTo>
                <a:lnTo>
                  <a:pt x="894609" y="399238"/>
                </a:lnTo>
                <a:lnTo>
                  <a:pt x="894609" y="510062"/>
                </a:lnTo>
                <a:lnTo>
                  <a:pt x="783785" y="510062"/>
                </a:lnTo>
                <a:close/>
                <a:moveTo>
                  <a:pt x="2885401" y="399237"/>
                </a:moveTo>
                <a:lnTo>
                  <a:pt x="2996227" y="399237"/>
                </a:lnTo>
                <a:lnTo>
                  <a:pt x="2996227" y="510062"/>
                </a:lnTo>
                <a:lnTo>
                  <a:pt x="2885401" y="510062"/>
                </a:lnTo>
                <a:close/>
                <a:moveTo>
                  <a:pt x="1834590" y="399237"/>
                </a:moveTo>
                <a:lnTo>
                  <a:pt x="1945415" y="399237"/>
                </a:lnTo>
                <a:lnTo>
                  <a:pt x="1945415" y="510062"/>
                </a:lnTo>
                <a:lnTo>
                  <a:pt x="1834590" y="510062"/>
                </a:lnTo>
                <a:close/>
                <a:moveTo>
                  <a:pt x="3936208" y="399237"/>
                </a:moveTo>
                <a:lnTo>
                  <a:pt x="4047032" y="399237"/>
                </a:lnTo>
                <a:lnTo>
                  <a:pt x="4047032" y="510062"/>
                </a:lnTo>
                <a:lnTo>
                  <a:pt x="3936208" y="510062"/>
                </a:lnTo>
                <a:close/>
                <a:moveTo>
                  <a:pt x="4987004" y="399237"/>
                </a:moveTo>
                <a:lnTo>
                  <a:pt x="5097834" y="399237"/>
                </a:lnTo>
                <a:lnTo>
                  <a:pt x="5097834" y="510062"/>
                </a:lnTo>
                <a:lnTo>
                  <a:pt x="4987004" y="510062"/>
                </a:lnTo>
                <a:close/>
                <a:moveTo>
                  <a:pt x="6037802" y="399237"/>
                </a:moveTo>
                <a:lnTo>
                  <a:pt x="6148626" y="399237"/>
                </a:lnTo>
                <a:lnTo>
                  <a:pt x="6148626" y="510062"/>
                </a:lnTo>
                <a:lnTo>
                  <a:pt x="6037802" y="510062"/>
                </a:lnTo>
                <a:close/>
                <a:moveTo>
                  <a:pt x="7088609" y="399237"/>
                </a:moveTo>
                <a:lnTo>
                  <a:pt x="7199434" y="399237"/>
                </a:lnTo>
                <a:lnTo>
                  <a:pt x="7199434" y="510061"/>
                </a:lnTo>
                <a:lnTo>
                  <a:pt x="7088609" y="510061"/>
                </a:lnTo>
                <a:close/>
                <a:moveTo>
                  <a:pt x="8139417" y="399237"/>
                </a:moveTo>
                <a:lnTo>
                  <a:pt x="8250242" y="399237"/>
                </a:lnTo>
                <a:lnTo>
                  <a:pt x="8250242" y="510061"/>
                </a:lnTo>
                <a:lnTo>
                  <a:pt x="8139417" y="510061"/>
                </a:lnTo>
                <a:close/>
                <a:moveTo>
                  <a:pt x="9190225" y="399236"/>
                </a:moveTo>
                <a:lnTo>
                  <a:pt x="9301050" y="399236"/>
                </a:lnTo>
                <a:lnTo>
                  <a:pt x="9301050" y="510061"/>
                </a:lnTo>
                <a:lnTo>
                  <a:pt x="9190225" y="510061"/>
                </a:lnTo>
                <a:close/>
                <a:moveTo>
                  <a:pt x="10241033" y="399236"/>
                </a:moveTo>
                <a:lnTo>
                  <a:pt x="10351858" y="399236"/>
                </a:lnTo>
                <a:lnTo>
                  <a:pt x="10351858" y="510061"/>
                </a:lnTo>
                <a:lnTo>
                  <a:pt x="10241033" y="510061"/>
                </a:lnTo>
                <a:close/>
                <a:moveTo>
                  <a:pt x="11291841" y="399236"/>
                </a:moveTo>
                <a:lnTo>
                  <a:pt x="11402666" y="399236"/>
                </a:lnTo>
                <a:lnTo>
                  <a:pt x="11402666" y="510061"/>
                </a:lnTo>
                <a:lnTo>
                  <a:pt x="11291841" y="510061"/>
                </a:lnTo>
                <a:close/>
                <a:moveTo>
                  <a:pt x="6138405" y="0"/>
                </a:moveTo>
                <a:lnTo>
                  <a:pt x="6190649" y="0"/>
                </a:lnTo>
                <a:lnTo>
                  <a:pt x="6589887" y="399237"/>
                </a:lnTo>
                <a:lnTo>
                  <a:pt x="6649449" y="399237"/>
                </a:lnTo>
                <a:lnTo>
                  <a:pt x="7048684" y="2"/>
                </a:lnTo>
                <a:lnTo>
                  <a:pt x="7100928" y="2"/>
                </a:lnTo>
                <a:lnTo>
                  <a:pt x="6674030" y="426899"/>
                </a:lnTo>
                <a:lnTo>
                  <a:pt x="6674030" y="483379"/>
                </a:lnTo>
                <a:lnTo>
                  <a:pt x="7145009" y="954361"/>
                </a:lnTo>
                <a:lnTo>
                  <a:pt x="7614013" y="485355"/>
                </a:lnTo>
                <a:lnTo>
                  <a:pt x="7614013" y="424926"/>
                </a:lnTo>
                <a:lnTo>
                  <a:pt x="7189086" y="0"/>
                </a:lnTo>
                <a:lnTo>
                  <a:pt x="7241329" y="0"/>
                </a:lnTo>
                <a:lnTo>
                  <a:pt x="7640566" y="399237"/>
                </a:lnTo>
                <a:lnTo>
                  <a:pt x="7700131" y="399237"/>
                </a:lnTo>
                <a:lnTo>
                  <a:pt x="8099367" y="1"/>
                </a:lnTo>
                <a:lnTo>
                  <a:pt x="8151611" y="1"/>
                </a:lnTo>
                <a:lnTo>
                  <a:pt x="7724838" y="426774"/>
                </a:lnTo>
                <a:lnTo>
                  <a:pt x="7724838" y="483508"/>
                </a:lnTo>
                <a:lnTo>
                  <a:pt x="8195689" y="954363"/>
                </a:lnTo>
                <a:lnTo>
                  <a:pt x="8664821" y="485229"/>
                </a:lnTo>
                <a:lnTo>
                  <a:pt x="8664821" y="425053"/>
                </a:lnTo>
                <a:lnTo>
                  <a:pt x="8239767" y="0"/>
                </a:lnTo>
                <a:lnTo>
                  <a:pt x="8292011" y="0"/>
                </a:lnTo>
                <a:lnTo>
                  <a:pt x="8691248" y="399236"/>
                </a:lnTo>
                <a:lnTo>
                  <a:pt x="8750812" y="399236"/>
                </a:lnTo>
                <a:lnTo>
                  <a:pt x="9150049" y="1"/>
                </a:lnTo>
                <a:lnTo>
                  <a:pt x="9202293" y="1"/>
                </a:lnTo>
                <a:lnTo>
                  <a:pt x="8775646" y="426647"/>
                </a:lnTo>
                <a:lnTo>
                  <a:pt x="8775646" y="483635"/>
                </a:lnTo>
                <a:lnTo>
                  <a:pt x="9246372" y="954363"/>
                </a:lnTo>
                <a:lnTo>
                  <a:pt x="9715629" y="485103"/>
                </a:lnTo>
                <a:lnTo>
                  <a:pt x="9715629" y="425175"/>
                </a:lnTo>
                <a:lnTo>
                  <a:pt x="9290453" y="0"/>
                </a:lnTo>
                <a:lnTo>
                  <a:pt x="9342696" y="0"/>
                </a:lnTo>
                <a:lnTo>
                  <a:pt x="9741934" y="399236"/>
                </a:lnTo>
                <a:lnTo>
                  <a:pt x="9801496" y="399236"/>
                </a:lnTo>
                <a:lnTo>
                  <a:pt x="10200732" y="1"/>
                </a:lnTo>
                <a:lnTo>
                  <a:pt x="10252974" y="1"/>
                </a:lnTo>
                <a:lnTo>
                  <a:pt x="9826454" y="426520"/>
                </a:lnTo>
                <a:lnTo>
                  <a:pt x="9826454" y="483756"/>
                </a:lnTo>
                <a:lnTo>
                  <a:pt x="10297055" y="954360"/>
                </a:lnTo>
                <a:lnTo>
                  <a:pt x="10766437" y="484975"/>
                </a:lnTo>
                <a:lnTo>
                  <a:pt x="10766437" y="425305"/>
                </a:lnTo>
                <a:lnTo>
                  <a:pt x="10341131" y="0"/>
                </a:lnTo>
                <a:lnTo>
                  <a:pt x="10393375" y="0"/>
                </a:lnTo>
                <a:lnTo>
                  <a:pt x="10792612" y="399236"/>
                </a:lnTo>
                <a:lnTo>
                  <a:pt x="10852176" y="399236"/>
                </a:lnTo>
                <a:lnTo>
                  <a:pt x="11251411" y="3"/>
                </a:lnTo>
                <a:lnTo>
                  <a:pt x="11303657" y="3"/>
                </a:lnTo>
                <a:lnTo>
                  <a:pt x="10877262" y="426397"/>
                </a:lnTo>
                <a:lnTo>
                  <a:pt x="10877262" y="483887"/>
                </a:lnTo>
                <a:lnTo>
                  <a:pt x="11347735" y="954362"/>
                </a:lnTo>
                <a:lnTo>
                  <a:pt x="11817249" y="484846"/>
                </a:lnTo>
                <a:lnTo>
                  <a:pt x="11817249" y="425436"/>
                </a:lnTo>
                <a:lnTo>
                  <a:pt x="11391812" y="0"/>
                </a:lnTo>
                <a:lnTo>
                  <a:pt x="11444056" y="0"/>
                </a:lnTo>
                <a:lnTo>
                  <a:pt x="11843293" y="399236"/>
                </a:lnTo>
                <a:lnTo>
                  <a:pt x="11902859" y="399236"/>
                </a:lnTo>
                <a:lnTo>
                  <a:pt x="12191973" y="110123"/>
                </a:lnTo>
                <a:lnTo>
                  <a:pt x="12191973" y="162366"/>
                </a:lnTo>
                <a:lnTo>
                  <a:pt x="11928074" y="426265"/>
                </a:lnTo>
                <a:lnTo>
                  <a:pt x="11928074" y="484017"/>
                </a:lnTo>
                <a:lnTo>
                  <a:pt x="12191974" y="747926"/>
                </a:lnTo>
                <a:lnTo>
                  <a:pt x="12191974" y="800166"/>
                </a:lnTo>
                <a:lnTo>
                  <a:pt x="11901874" y="510061"/>
                </a:lnTo>
                <a:lnTo>
                  <a:pt x="11844278" y="510061"/>
                </a:lnTo>
                <a:lnTo>
                  <a:pt x="11373857" y="980483"/>
                </a:lnTo>
                <a:lnTo>
                  <a:pt x="11840505" y="1447132"/>
                </a:lnTo>
                <a:lnTo>
                  <a:pt x="11905645" y="1447132"/>
                </a:lnTo>
                <a:lnTo>
                  <a:pt x="12191976" y="1160803"/>
                </a:lnTo>
                <a:lnTo>
                  <a:pt x="12191976" y="1213046"/>
                </a:lnTo>
                <a:lnTo>
                  <a:pt x="11928074" y="1476947"/>
                </a:lnTo>
                <a:lnTo>
                  <a:pt x="11928074" y="1534702"/>
                </a:lnTo>
                <a:lnTo>
                  <a:pt x="12191975" y="1798604"/>
                </a:lnTo>
                <a:lnTo>
                  <a:pt x="12191975" y="1850847"/>
                </a:lnTo>
                <a:lnTo>
                  <a:pt x="11899087" y="1557957"/>
                </a:lnTo>
                <a:lnTo>
                  <a:pt x="11847063" y="1557957"/>
                </a:lnTo>
                <a:lnTo>
                  <a:pt x="11373858" y="2031163"/>
                </a:lnTo>
                <a:lnTo>
                  <a:pt x="11842778" y="2500070"/>
                </a:lnTo>
                <a:lnTo>
                  <a:pt x="11903378" y="2500070"/>
                </a:lnTo>
                <a:lnTo>
                  <a:pt x="12191975" y="2211473"/>
                </a:lnTo>
                <a:lnTo>
                  <a:pt x="12191974" y="2263716"/>
                </a:lnTo>
                <a:lnTo>
                  <a:pt x="11928074" y="2527616"/>
                </a:lnTo>
                <a:lnTo>
                  <a:pt x="11928074" y="2585366"/>
                </a:lnTo>
                <a:lnTo>
                  <a:pt x="12191978" y="2849270"/>
                </a:lnTo>
                <a:lnTo>
                  <a:pt x="12191977" y="2901515"/>
                </a:lnTo>
                <a:lnTo>
                  <a:pt x="11901357" y="2610895"/>
                </a:lnTo>
                <a:lnTo>
                  <a:pt x="11844795" y="2610895"/>
                </a:lnTo>
                <a:lnTo>
                  <a:pt x="11373856" y="3081835"/>
                </a:lnTo>
                <a:lnTo>
                  <a:pt x="11843230" y="3551209"/>
                </a:lnTo>
                <a:lnTo>
                  <a:pt x="11902922" y="3551209"/>
                </a:lnTo>
                <a:lnTo>
                  <a:pt x="12191974" y="3262156"/>
                </a:lnTo>
                <a:lnTo>
                  <a:pt x="12191974" y="3314400"/>
                </a:lnTo>
                <a:lnTo>
                  <a:pt x="11928074" y="3578299"/>
                </a:lnTo>
                <a:lnTo>
                  <a:pt x="11928074" y="3636053"/>
                </a:lnTo>
                <a:lnTo>
                  <a:pt x="12191975" y="3899954"/>
                </a:lnTo>
                <a:lnTo>
                  <a:pt x="12191975" y="3952198"/>
                </a:lnTo>
                <a:lnTo>
                  <a:pt x="11901811" y="3662034"/>
                </a:lnTo>
                <a:lnTo>
                  <a:pt x="11844339" y="3662034"/>
                </a:lnTo>
                <a:lnTo>
                  <a:pt x="11373856" y="4132518"/>
                </a:lnTo>
                <a:lnTo>
                  <a:pt x="11813331" y="4571992"/>
                </a:lnTo>
                <a:lnTo>
                  <a:pt x="11761089" y="4571991"/>
                </a:lnTo>
                <a:lnTo>
                  <a:pt x="11347736" y="4158638"/>
                </a:lnTo>
                <a:lnTo>
                  <a:pt x="10934382" y="4571992"/>
                </a:lnTo>
                <a:lnTo>
                  <a:pt x="10882138" y="4571992"/>
                </a:lnTo>
                <a:lnTo>
                  <a:pt x="11321614" y="4132516"/>
                </a:lnTo>
                <a:lnTo>
                  <a:pt x="10851132" y="3662034"/>
                </a:lnTo>
                <a:lnTo>
                  <a:pt x="10793656" y="3662034"/>
                </a:lnTo>
                <a:lnTo>
                  <a:pt x="10323175" y="4132515"/>
                </a:lnTo>
                <a:lnTo>
                  <a:pt x="10762651" y="4571991"/>
                </a:lnTo>
                <a:lnTo>
                  <a:pt x="10710406" y="4571992"/>
                </a:lnTo>
                <a:lnTo>
                  <a:pt x="10297052" y="4158638"/>
                </a:lnTo>
                <a:lnTo>
                  <a:pt x="9883699" y="4571992"/>
                </a:lnTo>
                <a:lnTo>
                  <a:pt x="9831456" y="4571992"/>
                </a:lnTo>
                <a:lnTo>
                  <a:pt x="10270931" y="4132517"/>
                </a:lnTo>
                <a:lnTo>
                  <a:pt x="9800448" y="3662034"/>
                </a:lnTo>
                <a:lnTo>
                  <a:pt x="9742974" y="3662034"/>
                </a:lnTo>
                <a:lnTo>
                  <a:pt x="9272491" y="4132517"/>
                </a:lnTo>
                <a:lnTo>
                  <a:pt x="9711968" y="4571993"/>
                </a:lnTo>
                <a:lnTo>
                  <a:pt x="9659723" y="4571993"/>
                </a:lnTo>
                <a:lnTo>
                  <a:pt x="9246369" y="4158639"/>
                </a:lnTo>
                <a:lnTo>
                  <a:pt x="8833016" y="4571992"/>
                </a:lnTo>
                <a:lnTo>
                  <a:pt x="8780772" y="4571992"/>
                </a:lnTo>
                <a:lnTo>
                  <a:pt x="9220247" y="4132517"/>
                </a:lnTo>
                <a:lnTo>
                  <a:pt x="8749764" y="3662034"/>
                </a:lnTo>
                <a:lnTo>
                  <a:pt x="8692294" y="3662034"/>
                </a:lnTo>
                <a:lnTo>
                  <a:pt x="8221812" y="4132516"/>
                </a:lnTo>
                <a:lnTo>
                  <a:pt x="8661288" y="4571992"/>
                </a:lnTo>
                <a:lnTo>
                  <a:pt x="8609042" y="4571992"/>
                </a:lnTo>
                <a:lnTo>
                  <a:pt x="8195689" y="4158639"/>
                </a:lnTo>
                <a:lnTo>
                  <a:pt x="7782334" y="4571994"/>
                </a:lnTo>
                <a:lnTo>
                  <a:pt x="7730092" y="4571994"/>
                </a:lnTo>
                <a:lnTo>
                  <a:pt x="8169568" y="4132518"/>
                </a:lnTo>
                <a:lnTo>
                  <a:pt x="7699085" y="3662034"/>
                </a:lnTo>
                <a:lnTo>
                  <a:pt x="7641614" y="3662034"/>
                </a:lnTo>
                <a:lnTo>
                  <a:pt x="7171129" y="4132518"/>
                </a:lnTo>
                <a:lnTo>
                  <a:pt x="7610604" y="4571993"/>
                </a:lnTo>
                <a:lnTo>
                  <a:pt x="7558360" y="4571993"/>
                </a:lnTo>
                <a:lnTo>
                  <a:pt x="7145007" y="4158640"/>
                </a:lnTo>
                <a:lnTo>
                  <a:pt x="6731655" y="4571993"/>
                </a:lnTo>
                <a:lnTo>
                  <a:pt x="6679410" y="4571993"/>
                </a:lnTo>
                <a:lnTo>
                  <a:pt x="7118885" y="4132518"/>
                </a:lnTo>
                <a:lnTo>
                  <a:pt x="6648402" y="3662034"/>
                </a:lnTo>
                <a:lnTo>
                  <a:pt x="6590932" y="3662034"/>
                </a:lnTo>
                <a:lnTo>
                  <a:pt x="6120448" y="4132519"/>
                </a:lnTo>
                <a:lnTo>
                  <a:pt x="6559922" y="4571993"/>
                </a:lnTo>
                <a:lnTo>
                  <a:pt x="6507678" y="4571993"/>
                </a:lnTo>
                <a:lnTo>
                  <a:pt x="6094326" y="4158641"/>
                </a:lnTo>
                <a:lnTo>
                  <a:pt x="5680985" y="4571992"/>
                </a:lnTo>
                <a:lnTo>
                  <a:pt x="5628744" y="4571992"/>
                </a:lnTo>
                <a:lnTo>
                  <a:pt x="6068205" y="4132519"/>
                </a:lnTo>
                <a:lnTo>
                  <a:pt x="5597731" y="3662034"/>
                </a:lnTo>
                <a:lnTo>
                  <a:pt x="5540263" y="3662034"/>
                </a:lnTo>
                <a:lnTo>
                  <a:pt x="5069789" y="4132518"/>
                </a:lnTo>
                <a:lnTo>
                  <a:pt x="5509253" y="4571993"/>
                </a:lnTo>
                <a:lnTo>
                  <a:pt x="5457012" y="4571993"/>
                </a:lnTo>
                <a:lnTo>
                  <a:pt x="5043664" y="4158640"/>
                </a:lnTo>
                <a:lnTo>
                  <a:pt x="4630303" y="4571992"/>
                </a:lnTo>
                <a:lnTo>
                  <a:pt x="4578059" y="4571992"/>
                </a:lnTo>
                <a:lnTo>
                  <a:pt x="5017539" y="4132518"/>
                </a:lnTo>
                <a:lnTo>
                  <a:pt x="4547049" y="3662034"/>
                </a:lnTo>
                <a:lnTo>
                  <a:pt x="4489581" y="3662034"/>
                </a:lnTo>
                <a:lnTo>
                  <a:pt x="4019108" y="4132519"/>
                </a:lnTo>
                <a:lnTo>
                  <a:pt x="4458568" y="4571993"/>
                </a:lnTo>
                <a:lnTo>
                  <a:pt x="4406323" y="4571993"/>
                </a:lnTo>
                <a:lnTo>
                  <a:pt x="3992985" y="4158641"/>
                </a:lnTo>
                <a:lnTo>
                  <a:pt x="3579645" y="4571992"/>
                </a:lnTo>
                <a:lnTo>
                  <a:pt x="3527403" y="4571992"/>
                </a:lnTo>
                <a:lnTo>
                  <a:pt x="3966864" y="4132520"/>
                </a:lnTo>
                <a:lnTo>
                  <a:pt x="3496388" y="3662034"/>
                </a:lnTo>
                <a:lnTo>
                  <a:pt x="3438920" y="3662034"/>
                </a:lnTo>
                <a:lnTo>
                  <a:pt x="2968432" y="4132519"/>
                </a:lnTo>
                <a:lnTo>
                  <a:pt x="3407908" y="4571992"/>
                </a:lnTo>
                <a:lnTo>
                  <a:pt x="3355663" y="4571992"/>
                </a:lnTo>
                <a:lnTo>
                  <a:pt x="2942311" y="4158641"/>
                </a:lnTo>
                <a:lnTo>
                  <a:pt x="2528961" y="4571991"/>
                </a:lnTo>
                <a:lnTo>
                  <a:pt x="2476717" y="4571991"/>
                </a:lnTo>
                <a:lnTo>
                  <a:pt x="2916189" y="4132519"/>
                </a:lnTo>
                <a:lnTo>
                  <a:pt x="2445706" y="3662034"/>
                </a:lnTo>
                <a:lnTo>
                  <a:pt x="2388237" y="3662034"/>
                </a:lnTo>
                <a:lnTo>
                  <a:pt x="1917745" y="4132520"/>
                </a:lnTo>
                <a:lnTo>
                  <a:pt x="2357225" y="4571992"/>
                </a:lnTo>
                <a:lnTo>
                  <a:pt x="2304981" y="4571993"/>
                </a:lnTo>
                <a:lnTo>
                  <a:pt x="1891623" y="4158642"/>
                </a:lnTo>
                <a:lnTo>
                  <a:pt x="1478275" y="4571991"/>
                </a:lnTo>
                <a:lnTo>
                  <a:pt x="1426031" y="4571991"/>
                </a:lnTo>
                <a:lnTo>
                  <a:pt x="1865501" y="4132520"/>
                </a:lnTo>
                <a:lnTo>
                  <a:pt x="1395017" y="3662034"/>
                </a:lnTo>
                <a:lnTo>
                  <a:pt x="1337551" y="3662034"/>
                </a:lnTo>
                <a:lnTo>
                  <a:pt x="867066" y="4132521"/>
                </a:lnTo>
                <a:lnTo>
                  <a:pt x="1306536" y="4571992"/>
                </a:lnTo>
                <a:lnTo>
                  <a:pt x="1254292" y="4571992"/>
                </a:lnTo>
                <a:lnTo>
                  <a:pt x="840944" y="4158643"/>
                </a:lnTo>
                <a:lnTo>
                  <a:pt x="427595" y="4571993"/>
                </a:lnTo>
                <a:lnTo>
                  <a:pt x="375351" y="4571993"/>
                </a:lnTo>
                <a:lnTo>
                  <a:pt x="814822" y="4132521"/>
                </a:lnTo>
                <a:lnTo>
                  <a:pt x="344336" y="3662034"/>
                </a:lnTo>
                <a:lnTo>
                  <a:pt x="286870" y="3662034"/>
                </a:lnTo>
                <a:lnTo>
                  <a:pt x="5" y="3948900"/>
                </a:lnTo>
                <a:lnTo>
                  <a:pt x="5" y="3896656"/>
                </a:lnTo>
                <a:lnTo>
                  <a:pt x="258369" y="3638291"/>
                </a:lnTo>
                <a:lnTo>
                  <a:pt x="258369" y="3576066"/>
                </a:lnTo>
                <a:lnTo>
                  <a:pt x="1" y="3317698"/>
                </a:lnTo>
                <a:lnTo>
                  <a:pt x="1" y="3265454"/>
                </a:lnTo>
                <a:lnTo>
                  <a:pt x="285756" y="3551209"/>
                </a:lnTo>
                <a:lnTo>
                  <a:pt x="345451" y="3551209"/>
                </a:lnTo>
                <a:lnTo>
                  <a:pt x="814822" y="3081838"/>
                </a:lnTo>
                <a:lnTo>
                  <a:pt x="343880" y="2610895"/>
                </a:lnTo>
                <a:lnTo>
                  <a:pt x="287328" y="2610895"/>
                </a:lnTo>
                <a:lnTo>
                  <a:pt x="6" y="2898217"/>
                </a:lnTo>
                <a:lnTo>
                  <a:pt x="6" y="2845973"/>
                </a:lnTo>
                <a:lnTo>
                  <a:pt x="258373" y="2587605"/>
                </a:lnTo>
                <a:lnTo>
                  <a:pt x="258373" y="2525388"/>
                </a:lnTo>
                <a:lnTo>
                  <a:pt x="1" y="2267015"/>
                </a:lnTo>
                <a:lnTo>
                  <a:pt x="0" y="2214770"/>
                </a:lnTo>
                <a:lnTo>
                  <a:pt x="285299" y="2500070"/>
                </a:lnTo>
                <a:lnTo>
                  <a:pt x="345909" y="2500070"/>
                </a:lnTo>
                <a:lnTo>
                  <a:pt x="814822" y="2031167"/>
                </a:lnTo>
                <a:lnTo>
                  <a:pt x="341616" y="1557959"/>
                </a:lnTo>
                <a:lnTo>
                  <a:pt x="289593" y="1557959"/>
                </a:lnTo>
                <a:lnTo>
                  <a:pt x="4" y="1847551"/>
                </a:lnTo>
                <a:lnTo>
                  <a:pt x="4" y="1795307"/>
                </a:lnTo>
                <a:lnTo>
                  <a:pt x="258377" y="1536932"/>
                </a:lnTo>
                <a:lnTo>
                  <a:pt x="258377" y="1474721"/>
                </a:lnTo>
                <a:lnTo>
                  <a:pt x="2" y="1216345"/>
                </a:lnTo>
                <a:lnTo>
                  <a:pt x="2" y="1164102"/>
                </a:lnTo>
                <a:lnTo>
                  <a:pt x="283034" y="1447135"/>
                </a:lnTo>
                <a:lnTo>
                  <a:pt x="348175" y="1447135"/>
                </a:lnTo>
                <a:lnTo>
                  <a:pt x="814821" y="980486"/>
                </a:lnTo>
                <a:lnTo>
                  <a:pt x="344401" y="510062"/>
                </a:lnTo>
                <a:lnTo>
                  <a:pt x="286805" y="510062"/>
                </a:lnTo>
                <a:lnTo>
                  <a:pt x="5" y="796868"/>
                </a:lnTo>
                <a:lnTo>
                  <a:pt x="5" y="744628"/>
                </a:lnTo>
                <a:lnTo>
                  <a:pt x="258382" y="486242"/>
                </a:lnTo>
                <a:lnTo>
                  <a:pt x="258382" y="424043"/>
                </a:lnTo>
                <a:lnTo>
                  <a:pt x="3" y="165664"/>
                </a:lnTo>
                <a:lnTo>
                  <a:pt x="3" y="113420"/>
                </a:lnTo>
                <a:lnTo>
                  <a:pt x="285820" y="399237"/>
                </a:lnTo>
                <a:lnTo>
                  <a:pt x="345386" y="399237"/>
                </a:lnTo>
                <a:lnTo>
                  <a:pt x="744622" y="2"/>
                </a:lnTo>
                <a:lnTo>
                  <a:pt x="796865" y="2"/>
                </a:lnTo>
                <a:lnTo>
                  <a:pt x="369206" y="427661"/>
                </a:lnTo>
                <a:lnTo>
                  <a:pt x="369206" y="482624"/>
                </a:lnTo>
                <a:lnTo>
                  <a:pt x="840943" y="954364"/>
                </a:lnTo>
                <a:lnTo>
                  <a:pt x="1309187" y="486116"/>
                </a:lnTo>
                <a:lnTo>
                  <a:pt x="1309187" y="424169"/>
                </a:lnTo>
                <a:lnTo>
                  <a:pt x="885019" y="0"/>
                </a:lnTo>
                <a:lnTo>
                  <a:pt x="937262" y="0"/>
                </a:lnTo>
                <a:lnTo>
                  <a:pt x="1336499" y="399237"/>
                </a:lnTo>
                <a:lnTo>
                  <a:pt x="1396066" y="399237"/>
                </a:lnTo>
                <a:lnTo>
                  <a:pt x="1795300" y="3"/>
                </a:lnTo>
                <a:lnTo>
                  <a:pt x="1847544" y="3"/>
                </a:lnTo>
                <a:lnTo>
                  <a:pt x="1420012" y="427535"/>
                </a:lnTo>
                <a:lnTo>
                  <a:pt x="1420012" y="482750"/>
                </a:lnTo>
                <a:lnTo>
                  <a:pt x="1891623" y="954365"/>
                </a:lnTo>
                <a:lnTo>
                  <a:pt x="2360001" y="485992"/>
                </a:lnTo>
                <a:lnTo>
                  <a:pt x="2360001" y="424295"/>
                </a:lnTo>
                <a:lnTo>
                  <a:pt x="1935698" y="0"/>
                </a:lnTo>
                <a:lnTo>
                  <a:pt x="1987943" y="0"/>
                </a:lnTo>
                <a:lnTo>
                  <a:pt x="2387187" y="399237"/>
                </a:lnTo>
                <a:lnTo>
                  <a:pt x="2446755" y="399237"/>
                </a:lnTo>
                <a:lnTo>
                  <a:pt x="2845991" y="2"/>
                </a:lnTo>
                <a:lnTo>
                  <a:pt x="2898236" y="2"/>
                </a:lnTo>
                <a:lnTo>
                  <a:pt x="2470825" y="427411"/>
                </a:lnTo>
                <a:lnTo>
                  <a:pt x="2470825" y="482875"/>
                </a:lnTo>
                <a:lnTo>
                  <a:pt x="2942310" y="954365"/>
                </a:lnTo>
                <a:lnTo>
                  <a:pt x="3410809" y="485866"/>
                </a:lnTo>
                <a:lnTo>
                  <a:pt x="3410809" y="424419"/>
                </a:lnTo>
                <a:lnTo>
                  <a:pt x="2986386" y="0"/>
                </a:lnTo>
                <a:lnTo>
                  <a:pt x="3038626" y="0"/>
                </a:lnTo>
                <a:lnTo>
                  <a:pt x="3437870" y="399237"/>
                </a:lnTo>
                <a:lnTo>
                  <a:pt x="3497441" y="399237"/>
                </a:lnTo>
                <a:lnTo>
                  <a:pt x="3896667" y="2"/>
                </a:lnTo>
                <a:lnTo>
                  <a:pt x="3948913" y="2"/>
                </a:lnTo>
                <a:lnTo>
                  <a:pt x="3521637" y="427285"/>
                </a:lnTo>
                <a:lnTo>
                  <a:pt x="3521637" y="483001"/>
                </a:lnTo>
                <a:lnTo>
                  <a:pt x="3992987" y="954364"/>
                </a:lnTo>
                <a:lnTo>
                  <a:pt x="4461599" y="485738"/>
                </a:lnTo>
                <a:lnTo>
                  <a:pt x="4461599" y="424543"/>
                </a:lnTo>
                <a:lnTo>
                  <a:pt x="4037068" y="1"/>
                </a:lnTo>
                <a:lnTo>
                  <a:pt x="4089312" y="1"/>
                </a:lnTo>
                <a:lnTo>
                  <a:pt x="4488534" y="399237"/>
                </a:lnTo>
                <a:lnTo>
                  <a:pt x="4548100" y="399237"/>
                </a:lnTo>
                <a:lnTo>
                  <a:pt x="4947332" y="4"/>
                </a:lnTo>
                <a:lnTo>
                  <a:pt x="4999581" y="4"/>
                </a:lnTo>
                <a:lnTo>
                  <a:pt x="4572422" y="427156"/>
                </a:lnTo>
                <a:lnTo>
                  <a:pt x="4572422" y="483126"/>
                </a:lnTo>
                <a:lnTo>
                  <a:pt x="5043667" y="954362"/>
                </a:lnTo>
                <a:lnTo>
                  <a:pt x="5512409" y="485609"/>
                </a:lnTo>
                <a:lnTo>
                  <a:pt x="5512409" y="424674"/>
                </a:lnTo>
                <a:lnTo>
                  <a:pt x="5087742" y="1"/>
                </a:lnTo>
                <a:lnTo>
                  <a:pt x="5139977" y="1"/>
                </a:lnTo>
                <a:lnTo>
                  <a:pt x="5539215" y="399237"/>
                </a:lnTo>
                <a:lnTo>
                  <a:pt x="5598781" y="399237"/>
                </a:lnTo>
                <a:lnTo>
                  <a:pt x="5998007" y="2"/>
                </a:lnTo>
                <a:lnTo>
                  <a:pt x="6050249" y="2"/>
                </a:lnTo>
                <a:lnTo>
                  <a:pt x="5623232" y="427030"/>
                </a:lnTo>
                <a:lnTo>
                  <a:pt x="5623232" y="483255"/>
                </a:lnTo>
                <a:lnTo>
                  <a:pt x="6094326" y="954363"/>
                </a:lnTo>
                <a:lnTo>
                  <a:pt x="6563205" y="485481"/>
                </a:lnTo>
                <a:lnTo>
                  <a:pt x="6563205" y="42479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8/29/18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896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dirty="0"/>
              <a:t>Click to edit Master title style</a:t>
            </a:r>
          </a:p>
        </p:txBody>
      </p:sp>
      <p:sp>
        <p:nvSpPr>
          <p:cNvPr id="3" name="Content Placeholder 2"/>
          <p:cNvSpPr>
            <a:spLocks noGrp="1"/>
          </p:cNvSpPr>
          <p:nvPr>
            <p:ph sz="half" idx="1"/>
          </p:nvPr>
        </p:nvSpPr>
        <p:spPr>
          <a:xfrm>
            <a:off x="1024128" y="2286000"/>
            <a:ext cx="4754880" cy="402336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8/29/18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87735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1024128" y="2967788"/>
            <a:ext cx="4754880" cy="3341572"/>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yriad Pro" panose="020B05030304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Edit Master text styles</a:t>
            </a:r>
          </a:p>
        </p:txBody>
      </p:sp>
      <p:sp>
        <p:nvSpPr>
          <p:cNvPr id="6" name="Content Placeholder 5"/>
          <p:cNvSpPr>
            <a:spLocks noGrp="1"/>
          </p:cNvSpPr>
          <p:nvPr>
            <p:ph sz="quarter" idx="4"/>
          </p:nvPr>
        </p:nvSpPr>
        <p:spPr>
          <a:xfrm>
            <a:off x="5989320" y="2967788"/>
            <a:ext cx="4754880" cy="3341572"/>
          </a:xfrm>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8/29/18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934209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8/29/18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080339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8/29/18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47948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8/29/18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16072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8/29/18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436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8/29/18</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399868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80000"/>
        </a:lnSpc>
        <a:spcBef>
          <a:spcPct val="0"/>
        </a:spcBef>
        <a:buNone/>
        <a:defRPr sz="5000" b="0" i="0" kern="1200" cap="all" spc="100" baseline="0">
          <a:solidFill>
            <a:schemeClr val="tx1">
              <a:lumMod val="95000"/>
              <a:lumOff val="5000"/>
            </a:schemeClr>
          </a:solidFill>
          <a:latin typeface="Lato Light" charset="0"/>
          <a:ea typeface="Lato Light" charset="0"/>
          <a:cs typeface="Lato Light" charset="0"/>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b="0" i="0" kern="1200">
          <a:solidFill>
            <a:schemeClr val="tx1"/>
          </a:solidFill>
          <a:latin typeface="Myriad Pro Light" charset="0"/>
          <a:ea typeface="Myriad Pro Light" charset="0"/>
          <a:cs typeface="Myriad Pro Light" charset="0"/>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b="0" i="0" kern="1200">
          <a:solidFill>
            <a:schemeClr val="tx1"/>
          </a:solidFill>
          <a:latin typeface="Myriad Pro Light" charset="0"/>
          <a:ea typeface="Myriad Pro Light" charset="0"/>
          <a:cs typeface="Myriad Pro Light" charset="0"/>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b="0" i="0" kern="1200">
          <a:solidFill>
            <a:schemeClr val="tx1"/>
          </a:solidFill>
          <a:latin typeface="Myriad Pro Light" charset="0"/>
          <a:ea typeface="Myriad Pro Light" charset="0"/>
          <a:cs typeface="Myriad Pro Light" charset="0"/>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b="0" i="0" kern="1200">
          <a:solidFill>
            <a:schemeClr val="tx1"/>
          </a:solidFill>
          <a:latin typeface="Myriad Pro Light" charset="0"/>
          <a:ea typeface="Myriad Pro Light" charset="0"/>
          <a:cs typeface="Myriad Pro Light" charset="0"/>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b="0" i="0" kern="1200">
          <a:solidFill>
            <a:schemeClr val="tx1"/>
          </a:solidFill>
          <a:latin typeface="Myriad Pro Light" charset="0"/>
          <a:ea typeface="Myriad Pro Light" charset="0"/>
          <a:cs typeface="Myriad Pro Light" charset="0"/>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321734" y="290512"/>
            <a:ext cx="11548533" cy="709612"/>
          </a:xfrm>
          <a:prstGeom prst="rect">
            <a:avLst/>
          </a:prstGeom>
          <a:noFill/>
          <a:ln>
            <a:noFill/>
          </a:ln>
        </p:spPr>
        <p:txBody>
          <a:bodyPr lIns="91425" tIns="91425" rIns="91425" bIns="91425" anchor="t" anchorCtr="0"/>
          <a:lstStyle>
            <a:lvl1pPr marL="0" marR="0" lvl="0"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1pPr>
            <a:lvl2pPr marL="0" marR="0" lvl="1"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2pPr>
            <a:lvl3pPr marL="0" marR="0" lvl="2"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3pPr>
            <a:lvl4pPr marL="0" marR="0" lvl="3"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4pPr>
            <a:lvl5pPr marL="0" marR="0" lvl="4"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5pPr>
            <a:lvl6pPr marL="457200" marR="0" lvl="5"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6pPr>
            <a:lvl7pPr marL="914400" marR="0" lvl="6"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7pPr>
            <a:lvl8pPr marL="1371600" marR="0" lvl="7"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8pPr>
            <a:lvl9pPr marL="1828800" marR="0" lvl="8" indent="0" algn="l" rtl="0">
              <a:lnSpc>
                <a:spcPct val="108571"/>
              </a:lnSpc>
              <a:spcBef>
                <a:spcPts val="0"/>
              </a:spcBef>
              <a:spcAft>
                <a:spcPts val="0"/>
              </a:spcAft>
              <a:buNone/>
              <a:defRPr sz="3500" b="1" i="0" u="none" strike="noStrike" cap="none">
                <a:solidFill>
                  <a:srgbClr val="7F7F7F"/>
                </a:solidFill>
                <a:latin typeface="Avenir"/>
                <a:ea typeface="Avenir"/>
                <a:cs typeface="Avenir"/>
                <a:sym typeface="Avenir"/>
              </a:defRPr>
            </a:lvl9pPr>
          </a:lstStyle>
          <a:p>
            <a:endParaRPr/>
          </a:p>
        </p:txBody>
      </p:sp>
    </p:spTree>
    <p:extLst>
      <p:ext uri="{BB962C8B-B14F-4D97-AF65-F5344CB8AC3E}">
        <p14:creationId xmlns:p14="http://schemas.microsoft.com/office/powerpoint/2010/main" val="388106166"/>
      </p:ext>
    </p:extLst>
  </p:cSld>
  <p:clrMap bg1="lt1" tx1="dk1" bg2="dk2" tx2="lt2" accent1="accent1" accent2="accent2" accent3="accent3" accent4="accent4" accent5="accent5" accent6="accent6" hlink="hlink" folHlink="folHlink"/>
  <p:sldLayoutIdLst>
    <p:sldLayoutId id="2147483688" r:id="rId1"/>
    <p:sldLayoutId id="2147483690" r:id="rId2"/>
    <p:sldLayoutId id="2147483689"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emf"/><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5.emf"/><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5.emf"/><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35"/>
        <p:cNvGrpSpPr/>
        <p:nvPr/>
      </p:nvGrpSpPr>
      <p:grpSpPr>
        <a:xfrm>
          <a:off x="0" y="0"/>
          <a:ext cx="0" cy="0"/>
          <a:chOff x="0" y="0"/>
          <a:chExt cx="0" cy="0"/>
        </a:xfrm>
      </p:grpSpPr>
      <p:pic>
        <p:nvPicPr>
          <p:cNvPr id="13" name="Picture 12">
            <a:extLst>
              <a:ext uri="{FF2B5EF4-FFF2-40B4-BE49-F238E27FC236}">
                <a16:creationId xmlns:a16="http://schemas.microsoft.com/office/drawing/2014/main" id="{D227FB15-D664-4C5C-94CF-7C0A0628C479}"/>
              </a:ext>
            </a:extLst>
          </p:cNvPr>
          <p:cNvPicPr>
            <a:picLocks noChangeAspect="1"/>
          </p:cNvPicPr>
          <p:nvPr/>
        </p:nvPicPr>
        <p:blipFill rotWithShape="1">
          <a:blip r:embed="rId4">
            <a:extLst>
              <a:ext uri="{28A0092B-C50C-407E-A947-70E740481C1C}">
                <a14:useLocalDpi xmlns:a14="http://schemas.microsoft.com/office/drawing/2010/main" val="0"/>
              </a:ext>
            </a:extLst>
          </a:blip>
          <a:srcRect l="2113" t="8198" r="3955" b="30160"/>
          <a:stretch/>
        </p:blipFill>
        <p:spPr>
          <a:xfrm>
            <a:off x="-36114" y="-425193"/>
            <a:ext cx="12242407" cy="7197267"/>
          </a:xfrm>
          <a:prstGeom prst="rect">
            <a:avLst/>
          </a:prstGeom>
        </p:spPr>
      </p:pic>
      <p:sp>
        <p:nvSpPr>
          <p:cNvPr id="7" name="Rectangle 6">
            <a:extLst>
              <a:ext uri="{FF2B5EF4-FFF2-40B4-BE49-F238E27FC236}">
                <a16:creationId xmlns:a16="http://schemas.microsoft.com/office/drawing/2014/main" id="{8DF9EBA8-AC24-EF4E-AD59-2A2842AA3320}"/>
              </a:ext>
            </a:extLst>
          </p:cNvPr>
          <p:cNvSpPr/>
          <p:nvPr/>
        </p:nvSpPr>
        <p:spPr>
          <a:xfrm>
            <a:off x="10021441" y="5363009"/>
            <a:ext cx="1570928" cy="1035283"/>
          </a:xfrm>
          <a:prstGeom prst="rect">
            <a:avLst/>
          </a:prstGeom>
          <a:solidFill>
            <a:schemeClr val="dk1">
              <a:alpha val="42000"/>
            </a:schemeClr>
          </a:solidFill>
          <a:ln>
            <a:noFill/>
          </a:ln>
          <a:effectLst>
            <a:softEdge rad="152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17BEE7C-285C-3A4C-B9D4-C6A5985424B6}"/>
              </a:ext>
            </a:extLst>
          </p:cNvPr>
          <p:cNvSpPr/>
          <p:nvPr/>
        </p:nvSpPr>
        <p:spPr>
          <a:xfrm>
            <a:off x="8944787" y="267790"/>
            <a:ext cx="3977203" cy="45719"/>
          </a:xfrm>
          <a:prstGeom prst="rect">
            <a:avLst/>
          </a:prstGeom>
          <a:noFill/>
          <a:ln>
            <a:noFill/>
          </a:ln>
          <a:effectLst>
            <a:glow rad="889000">
              <a:schemeClr val="tx1">
                <a:alpha val="40000"/>
              </a:schemeClr>
            </a:glo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DD887A2-EE77-CB4F-9F5F-CE31C854BB0B}"/>
              </a:ext>
            </a:extLst>
          </p:cNvPr>
          <p:cNvPicPr>
            <a:picLocks noChangeAspect="1"/>
          </p:cNvPicPr>
          <p:nvPr/>
        </p:nvPicPr>
        <p:blipFill rotWithShape="1">
          <a:blip r:embed="rId5">
            <a:extLst>
              <a:ext uri="{28A0092B-C50C-407E-A947-70E740481C1C}">
                <a14:useLocalDpi xmlns:a14="http://schemas.microsoft.com/office/drawing/2010/main" val="0"/>
              </a:ext>
            </a:extLst>
          </a:blip>
          <a:srcRect t="63271"/>
          <a:stretch/>
        </p:blipFill>
        <p:spPr>
          <a:xfrm>
            <a:off x="-40619" y="4165600"/>
            <a:ext cx="12250676" cy="2692400"/>
          </a:xfrm>
          <a:prstGeom prst="rect">
            <a:avLst/>
          </a:prstGeom>
        </p:spPr>
      </p:pic>
      <p:sp>
        <p:nvSpPr>
          <p:cNvPr id="38" name="Shape 38"/>
          <p:cNvSpPr txBox="1">
            <a:spLocks noGrp="1"/>
          </p:cNvSpPr>
          <p:nvPr>
            <p:ph type="title"/>
          </p:nvPr>
        </p:nvSpPr>
        <p:spPr>
          <a:xfrm>
            <a:off x="136102" y="5452157"/>
            <a:ext cx="4437482" cy="1098556"/>
          </a:xfrm>
          <a:prstGeom prst="rect">
            <a:avLst/>
          </a:prstGeom>
          <a:noFill/>
          <a:ln>
            <a:noFill/>
          </a:ln>
        </p:spPr>
        <p:txBody>
          <a:bodyPr lIns="0" tIns="0" rIns="0" bIns="0" anchor="t" anchorCtr="0">
            <a:noAutofit/>
          </a:bodyPr>
          <a:lstStyle/>
          <a:p>
            <a:pPr>
              <a:lnSpc>
                <a:spcPct val="100000"/>
              </a:lnSpc>
              <a:buSzPct val="25000"/>
            </a:pPr>
            <a:r>
              <a:rPr lang="en-US" sz="3000" dirty="0">
                <a:solidFill>
                  <a:schemeClr val="bg1"/>
                </a:solidFill>
                <a:latin typeface="Arial Narrow" panose="020B0606020202030204" pitchFamily="34" charset="0"/>
                <a:ea typeface="Open Sans Light"/>
                <a:cs typeface="Open Sans Light"/>
                <a:sym typeface="Open Sans Light"/>
              </a:rPr>
              <a:t>A COMMUNITY INVESTMENT IN STUDENT SUCCESS</a:t>
            </a:r>
          </a:p>
        </p:txBody>
      </p:sp>
      <p:sp>
        <p:nvSpPr>
          <p:cNvPr id="2" name="TextBox 1">
            <a:extLst>
              <a:ext uri="{FF2B5EF4-FFF2-40B4-BE49-F238E27FC236}">
                <a16:creationId xmlns:a16="http://schemas.microsoft.com/office/drawing/2014/main" id="{171069B7-946D-4522-91CE-EE35C7FBC7DD}"/>
              </a:ext>
            </a:extLst>
          </p:cNvPr>
          <p:cNvSpPr txBox="1"/>
          <p:nvPr/>
        </p:nvSpPr>
        <p:spPr>
          <a:xfrm>
            <a:off x="53630" y="6340041"/>
            <a:ext cx="5205572" cy="369332"/>
          </a:xfrm>
          <a:prstGeom prst="rect">
            <a:avLst/>
          </a:prstGeom>
          <a:noFill/>
        </p:spPr>
        <p:txBody>
          <a:bodyPr wrap="square" rtlCol="0">
            <a:spAutoFit/>
          </a:bodyPr>
          <a:lstStyle/>
          <a:p>
            <a:r>
              <a:rPr lang="en-US" b="1" dirty="0">
                <a:solidFill>
                  <a:schemeClr val="bg1"/>
                </a:solidFill>
              </a:rPr>
              <a:t>An Opportunity for [INSERT NAME HERE</a:t>
            </a:r>
            <a:r>
              <a:rPr lang="en-US" dirty="0">
                <a:solidFill>
                  <a:schemeClr val="bg1"/>
                </a:solidFill>
              </a:rPr>
              <a:t>]</a:t>
            </a:r>
            <a:endParaRPr lang="en-US" dirty="0"/>
          </a:p>
        </p:txBody>
      </p:sp>
      <p:pic>
        <p:nvPicPr>
          <p:cNvPr id="10" name="Picture 9" descr="ACESLogo_Modified_White.em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92907" y="5308675"/>
            <a:ext cx="1587424" cy="1013758"/>
          </a:xfrm>
          <a:prstGeom prst="rect">
            <a:avLst/>
          </a:prstGeom>
        </p:spPr>
      </p:pic>
    </p:spTree>
    <p:extLst>
      <p:ext uri="{BB962C8B-B14F-4D97-AF65-F5344CB8AC3E}">
        <p14:creationId xmlns:p14="http://schemas.microsoft.com/office/powerpoint/2010/main" val="2670338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FBA6C62-1D4C-49CD-8FDB-ABFC6BC906BC}"/>
              </a:ext>
            </a:extLst>
          </p:cNvPr>
          <p:cNvSpPr txBox="1"/>
          <p:nvPr/>
        </p:nvSpPr>
        <p:spPr>
          <a:xfrm>
            <a:off x="850232" y="1047643"/>
            <a:ext cx="8715799" cy="523220"/>
          </a:xfrm>
          <a:prstGeom prst="rect">
            <a:avLst/>
          </a:prstGeom>
          <a:noFill/>
        </p:spPr>
        <p:txBody>
          <a:bodyPr wrap="square" rtlCol="0">
            <a:spAutoFit/>
          </a:bodyPr>
          <a:lstStyle/>
          <a:p>
            <a:r>
              <a:rPr lang="en-US" sz="2700" b="1" dirty="0">
                <a:latin typeface="Arial Narrow" panose="020B0606020202030204" pitchFamily="34" charset="0"/>
              </a:rPr>
              <a:t>Our Impact Is Felt Throughout the Entire Community </a:t>
            </a:r>
          </a:p>
        </p:txBody>
      </p:sp>
      <p:sp>
        <p:nvSpPr>
          <p:cNvPr id="7" name="Rectangle 6">
            <a:extLst>
              <a:ext uri="{FF2B5EF4-FFF2-40B4-BE49-F238E27FC236}">
                <a16:creationId xmlns:a16="http://schemas.microsoft.com/office/drawing/2014/main" id="{0306DC1A-FD5D-4A74-99B3-68B32347F1FE}"/>
              </a:ext>
            </a:extLst>
          </p:cNvPr>
          <p:cNvSpPr/>
          <p:nvPr/>
        </p:nvSpPr>
        <p:spPr>
          <a:xfrm>
            <a:off x="1621302" y="5211754"/>
            <a:ext cx="9254195" cy="877163"/>
          </a:xfrm>
          <a:prstGeom prst="rect">
            <a:avLst/>
          </a:prstGeom>
          <a:solidFill>
            <a:srgbClr val="D9D9D9"/>
          </a:solidFill>
        </p:spPr>
        <p:txBody>
          <a:bodyPr wrap="square">
            <a:spAutoFit/>
          </a:bodyPr>
          <a:lstStyle/>
          <a:p>
            <a:pPr algn="ctr"/>
            <a:r>
              <a:rPr lang="en-US" sz="1700" b="1" dirty="0">
                <a:solidFill>
                  <a:srgbClr val="000000"/>
                </a:solidFill>
                <a:latin typeface="Arial" panose="020B0604020202020204" pitchFamily="34" charset="0"/>
                <a:ea typeface="Arial" panose="020B0604020202020204" pitchFamily="34" charset="0"/>
                <a:cs typeface="Arial" panose="020B0604020202020204" pitchFamily="34" charset="0"/>
              </a:rPr>
              <a:t>ACES impact is felt far beyond the number of students served. ACES serves as a lifeline for parents, a point of inspiration for siblings, a challenge for peers, and a</a:t>
            </a:r>
          </a:p>
          <a:p>
            <a:pPr algn="ctr"/>
            <a:r>
              <a:rPr lang="en-US" sz="1700" b="1" dirty="0">
                <a:solidFill>
                  <a:srgbClr val="000000"/>
                </a:solidFill>
                <a:latin typeface="Arial" panose="020B0604020202020204" pitchFamily="34" charset="0"/>
                <a:ea typeface="Arial" panose="020B0604020202020204" pitchFamily="34" charset="0"/>
                <a:cs typeface="Arial" panose="020B0604020202020204" pitchFamily="34" charset="0"/>
              </a:rPr>
              <a:t> powerful tool for fostering future leaders. </a:t>
            </a:r>
            <a:endParaRPr lang="en-US" sz="17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a:extLst>
              <a:ext uri="{FF2B5EF4-FFF2-40B4-BE49-F238E27FC236}">
                <a16:creationId xmlns:a16="http://schemas.microsoft.com/office/drawing/2014/main" id="{9988E3E4-9659-461C-8B67-C6DCF3E2D3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8882" y="1913542"/>
            <a:ext cx="1530153" cy="1212926"/>
          </a:xfrm>
          <a:prstGeom prst="rect">
            <a:avLst/>
          </a:prstGeom>
        </p:spPr>
      </p:pic>
      <p:pic>
        <p:nvPicPr>
          <p:cNvPr id="13" name="Picture 12">
            <a:extLst>
              <a:ext uri="{FF2B5EF4-FFF2-40B4-BE49-F238E27FC236}">
                <a16:creationId xmlns:a16="http://schemas.microsoft.com/office/drawing/2014/main" id="{245C0297-76B1-45E5-8438-3599994F8A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808" y="1784461"/>
            <a:ext cx="1148077" cy="1254202"/>
          </a:xfrm>
          <a:prstGeom prst="rect">
            <a:avLst/>
          </a:prstGeom>
        </p:spPr>
      </p:pic>
      <p:pic>
        <p:nvPicPr>
          <p:cNvPr id="15" name="Picture 14">
            <a:extLst>
              <a:ext uri="{FF2B5EF4-FFF2-40B4-BE49-F238E27FC236}">
                <a16:creationId xmlns:a16="http://schemas.microsoft.com/office/drawing/2014/main" id="{13188274-E4E1-4F88-AEA3-ECBE2F90C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27973" y="1886824"/>
            <a:ext cx="1042267" cy="1231771"/>
          </a:xfrm>
          <a:prstGeom prst="rect">
            <a:avLst/>
          </a:prstGeom>
        </p:spPr>
      </p:pic>
      <p:sp>
        <p:nvSpPr>
          <p:cNvPr id="16" name="Rectangle 15">
            <a:extLst>
              <a:ext uri="{FF2B5EF4-FFF2-40B4-BE49-F238E27FC236}">
                <a16:creationId xmlns:a16="http://schemas.microsoft.com/office/drawing/2014/main" id="{A9C76058-0749-43B6-903B-16BC23BA4181}"/>
              </a:ext>
            </a:extLst>
          </p:cNvPr>
          <p:cNvSpPr/>
          <p:nvPr/>
        </p:nvSpPr>
        <p:spPr>
          <a:xfrm>
            <a:off x="1498824" y="3118595"/>
            <a:ext cx="2966329" cy="1492716"/>
          </a:xfrm>
          <a:prstGeom prst="rect">
            <a:avLst/>
          </a:prstGeom>
        </p:spPr>
        <p:txBody>
          <a:bodyPr wrap="square">
            <a:spAutoFit/>
          </a:bodyPr>
          <a:lstStyle/>
          <a:p>
            <a:pPr algn="ctr" fontAlgn="base"/>
            <a:r>
              <a:rPr lang="en-US" sz="4000" b="1" dirty="0">
                <a:solidFill>
                  <a:srgbClr val="0975B9"/>
                </a:solidFill>
                <a:latin typeface="Myriad Pro Light" panose="020B0403030403020204" pitchFamily="34" charset="0"/>
              </a:rPr>
              <a:t>2,500+</a:t>
            </a:r>
          </a:p>
          <a:p>
            <a:pPr algn="ctr" fontAlgn="base"/>
            <a:r>
              <a:rPr lang="en-US" sz="1700" dirty="0">
                <a:solidFill>
                  <a:srgbClr val="333333"/>
                </a:solidFill>
                <a:latin typeface="Arial" panose="020B0604020202020204" pitchFamily="34" charset="0"/>
                <a:cs typeface="Arial" panose="020B0604020202020204" pitchFamily="34" charset="0"/>
              </a:rPr>
              <a:t>Students supported with critical education and coaching services each year</a:t>
            </a:r>
            <a:endParaRPr lang="en-US" sz="1700" b="0" i="0" dirty="0">
              <a:solidFill>
                <a:srgbClr val="333333"/>
              </a:solidFill>
              <a:effectLst/>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0734068-B221-4B06-A193-CC7F9BB09764}"/>
              </a:ext>
            </a:extLst>
          </p:cNvPr>
          <p:cNvSpPr/>
          <p:nvPr/>
        </p:nvSpPr>
        <p:spPr>
          <a:xfrm>
            <a:off x="4868022" y="3084638"/>
            <a:ext cx="2951871" cy="1754326"/>
          </a:xfrm>
          <a:prstGeom prst="rect">
            <a:avLst/>
          </a:prstGeom>
        </p:spPr>
        <p:txBody>
          <a:bodyPr wrap="square">
            <a:spAutoFit/>
          </a:bodyPr>
          <a:lstStyle/>
          <a:p>
            <a:pPr algn="ctr" fontAlgn="base"/>
            <a:r>
              <a:rPr lang="en-US" sz="4000" b="1" dirty="0">
                <a:solidFill>
                  <a:srgbClr val="0975B9"/>
                </a:solidFill>
                <a:latin typeface="Myriad Pro Light" panose="020B0403030403020204" pitchFamily="34" charset="0"/>
              </a:rPr>
              <a:t>99%</a:t>
            </a:r>
          </a:p>
          <a:p>
            <a:pPr algn="ctr" fontAlgn="base"/>
            <a:r>
              <a:rPr lang="en-US" sz="1700" dirty="0">
                <a:solidFill>
                  <a:srgbClr val="333333"/>
                </a:solidFill>
                <a:latin typeface="Arial" panose="020B0604020202020204" pitchFamily="34" charset="0"/>
                <a:cs typeface="Arial" panose="020B0604020202020204" pitchFamily="34" charset="0"/>
              </a:rPr>
              <a:t>Nearly all ACES students receive their high school diploma and enter into higher education</a:t>
            </a:r>
            <a:endParaRPr lang="en-US" sz="1700" b="0" i="0" dirty="0">
              <a:solidFill>
                <a:srgbClr val="333333"/>
              </a:solidFill>
              <a:effectLst/>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79B3D616-3BEE-436D-BBB1-0697C0A003C7}"/>
              </a:ext>
            </a:extLst>
          </p:cNvPr>
          <p:cNvSpPr/>
          <p:nvPr/>
        </p:nvSpPr>
        <p:spPr>
          <a:xfrm>
            <a:off x="8045659" y="3118595"/>
            <a:ext cx="2806896" cy="1492716"/>
          </a:xfrm>
          <a:prstGeom prst="rect">
            <a:avLst/>
          </a:prstGeom>
        </p:spPr>
        <p:txBody>
          <a:bodyPr wrap="square">
            <a:spAutoFit/>
          </a:bodyPr>
          <a:lstStyle/>
          <a:p>
            <a:pPr algn="ctr" fontAlgn="base"/>
            <a:r>
              <a:rPr lang="en-US" sz="4000" b="1" dirty="0">
                <a:solidFill>
                  <a:srgbClr val="0975B9"/>
                </a:solidFill>
                <a:latin typeface="Myriad Pro Light" panose="020B0403030403020204" pitchFamily="34" charset="0"/>
              </a:rPr>
              <a:t>2X</a:t>
            </a:r>
          </a:p>
          <a:p>
            <a:pPr algn="ctr" fontAlgn="base"/>
            <a:r>
              <a:rPr lang="en-US" sz="1700" dirty="0">
                <a:solidFill>
                  <a:srgbClr val="333333"/>
                </a:solidFill>
                <a:latin typeface="Arial" panose="020B0604020202020204" pitchFamily="34" charset="0"/>
                <a:cs typeface="Arial" panose="020B0604020202020204" pitchFamily="34" charset="0"/>
              </a:rPr>
              <a:t>ACES students are twice as likely to receive financial aid than their peers</a:t>
            </a:r>
            <a:endParaRPr lang="en-US" sz="1700" b="0" i="0" dirty="0">
              <a:solidFill>
                <a:srgbClr val="333333"/>
              </a:solidFill>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8FF8C81-2A53-44C0-8ED2-C932194F74EA}"/>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C3187D-D2FD-4858-A129-00E5797891F9}"/>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8" name="Picture 17" descr="ACESLogo_Modified_White.em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3543424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pic>
        <p:nvPicPr>
          <p:cNvPr id="4" name="Picture 3">
            <a:extLst>
              <a:ext uri="{FF2B5EF4-FFF2-40B4-BE49-F238E27FC236}">
                <a16:creationId xmlns:a16="http://schemas.microsoft.com/office/drawing/2014/main" id="{B3C5ED22-8B70-4666-A0D8-68732236A01B}"/>
              </a:ext>
            </a:extLst>
          </p:cNvPr>
          <p:cNvPicPr>
            <a:picLocks noChangeAspect="1"/>
          </p:cNvPicPr>
          <p:nvPr/>
        </p:nvPicPr>
        <p:blipFill rotWithShape="1">
          <a:blip r:embed="rId3">
            <a:extLst>
              <a:ext uri="{28A0092B-C50C-407E-A947-70E740481C1C}">
                <a14:useLocalDpi xmlns:a14="http://schemas.microsoft.com/office/drawing/2010/main" val="0"/>
              </a:ext>
            </a:extLst>
          </a:blip>
          <a:srcRect l="3840" t="7602" r="8375" b="12077"/>
          <a:stretch/>
        </p:blipFill>
        <p:spPr>
          <a:xfrm>
            <a:off x="0" y="0"/>
            <a:ext cx="12192000" cy="7148762"/>
          </a:xfrm>
          <a:prstGeom prst="rect">
            <a:avLst/>
          </a:prstGeom>
        </p:spPr>
      </p:pic>
      <p:sp>
        <p:nvSpPr>
          <p:cNvPr id="36" name="Shape 36"/>
          <p:cNvSpPr/>
          <p:nvPr/>
        </p:nvSpPr>
        <p:spPr>
          <a:xfrm>
            <a:off x="0" y="4957011"/>
            <a:ext cx="9805181" cy="1379622"/>
          </a:xfrm>
          <a:prstGeom prst="rect">
            <a:avLst/>
          </a:prstGeom>
          <a:solidFill>
            <a:srgbClr val="5FC5F0"/>
          </a:solidFill>
          <a:ln>
            <a:noFill/>
          </a:ln>
        </p:spPr>
        <p:txBody>
          <a:bodyPr lIns="91425" tIns="45700" rIns="91425" bIns="45700" anchor="ctr" anchorCtr="0">
            <a:noAutofit/>
          </a:bodyPr>
          <a:lstStyle/>
          <a:p>
            <a:pPr algn="ctr"/>
            <a:endParaRPr kern="0" dirty="0">
              <a:solidFill>
                <a:srgbClr val="000000"/>
              </a:solidFill>
              <a:latin typeface="Calibri"/>
              <a:ea typeface="Calibri"/>
              <a:cs typeface="Calibri"/>
              <a:sym typeface="Calibri"/>
            </a:endParaRPr>
          </a:p>
        </p:txBody>
      </p:sp>
      <p:sp>
        <p:nvSpPr>
          <p:cNvPr id="38" name="Shape 38"/>
          <p:cNvSpPr txBox="1">
            <a:spLocks noGrp="1"/>
          </p:cNvSpPr>
          <p:nvPr>
            <p:ph type="title"/>
          </p:nvPr>
        </p:nvSpPr>
        <p:spPr>
          <a:xfrm>
            <a:off x="226359" y="5114537"/>
            <a:ext cx="6838833" cy="532285"/>
          </a:xfrm>
          <a:prstGeom prst="rect">
            <a:avLst/>
          </a:prstGeom>
          <a:noFill/>
          <a:ln>
            <a:noFill/>
          </a:ln>
        </p:spPr>
        <p:txBody>
          <a:bodyPr lIns="0" tIns="0" rIns="0" bIns="0" anchor="t" anchorCtr="0">
            <a:noAutofit/>
          </a:bodyPr>
          <a:lstStyle/>
          <a:p>
            <a:pPr>
              <a:lnSpc>
                <a:spcPct val="100000"/>
              </a:lnSpc>
              <a:buSzPct val="25000"/>
            </a:pPr>
            <a:r>
              <a:rPr lang="en-US" sz="3600" dirty="0">
                <a:solidFill>
                  <a:schemeClr val="bg1"/>
                </a:solidFill>
                <a:latin typeface="Arial Narrow" panose="020B0606020202030204" pitchFamily="34" charset="0"/>
                <a:ea typeface="Open Sans Light"/>
                <a:cs typeface="Open Sans Light"/>
                <a:sym typeface="Open Sans Light"/>
              </a:rPr>
              <a:t>A ROLE FOR </a:t>
            </a:r>
            <a:br>
              <a:rPr lang="en-US" sz="3600" dirty="0">
                <a:solidFill>
                  <a:schemeClr val="bg1"/>
                </a:solidFill>
                <a:latin typeface="Arial Narrow" panose="020B0606020202030204" pitchFamily="34" charset="0"/>
                <a:ea typeface="Open Sans Light"/>
                <a:cs typeface="Open Sans Light"/>
                <a:sym typeface="Open Sans Light"/>
              </a:rPr>
            </a:br>
            <a:r>
              <a:rPr lang="en-US" sz="3600" dirty="0">
                <a:solidFill>
                  <a:schemeClr val="bg1"/>
                </a:solidFill>
                <a:latin typeface="Arial Narrow" panose="020B0606020202030204" pitchFamily="34" charset="0"/>
                <a:ea typeface="Open Sans Light"/>
                <a:cs typeface="Open Sans Light"/>
                <a:sym typeface="Open Sans Light"/>
              </a:rPr>
              <a:t>[INSERT FUNDER NAME HERE]</a:t>
            </a:r>
          </a:p>
        </p:txBody>
      </p:sp>
    </p:spTree>
    <p:extLst>
      <p:ext uri="{BB962C8B-B14F-4D97-AF65-F5344CB8AC3E}">
        <p14:creationId xmlns:p14="http://schemas.microsoft.com/office/powerpoint/2010/main" val="68323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F97A399-3D6C-44AF-919E-E2BF11929820}"/>
              </a:ext>
            </a:extLst>
          </p:cNvPr>
          <p:cNvSpPr txBox="1"/>
          <p:nvPr/>
        </p:nvSpPr>
        <p:spPr>
          <a:xfrm>
            <a:off x="627797" y="766172"/>
            <a:ext cx="300251" cy="1048980"/>
          </a:xfrm>
          <a:prstGeom prst="rect">
            <a:avLst/>
          </a:prstGeom>
          <a:solidFill>
            <a:schemeClr val="bg1"/>
          </a:solidFill>
        </p:spPr>
        <p:txBody>
          <a:bodyPr wrap="square" rtlCol="0">
            <a:spAutoFit/>
          </a:bodyPr>
          <a:lstStyle/>
          <a:p>
            <a:endParaRPr lang="en-US" dirty="0"/>
          </a:p>
        </p:txBody>
      </p:sp>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1386041" y="5770384"/>
            <a:ext cx="9419917" cy="615553"/>
          </a:xfrm>
          <a:prstGeom prst="rect">
            <a:avLst/>
          </a:prstGeom>
          <a:solidFill>
            <a:srgbClr val="D9D9D9">
              <a:alpha val="72941"/>
            </a:srgbClr>
          </a:solidFill>
        </p:spPr>
        <p:txBody>
          <a:bodyPr wrap="square">
            <a:spAutoFit/>
          </a:bodyPr>
          <a:lstStyle/>
          <a:p>
            <a:pPr algn="ctr" defTabSz="457200">
              <a:defRPr/>
            </a:pPr>
            <a:r>
              <a:rPr lang="en-US" sz="1700" b="1" dirty="0">
                <a:latin typeface="Arial" panose="020B0604020202020204" pitchFamily="34" charset="0"/>
                <a:cs typeface="Arial" panose="020B0604020202020204" pitchFamily="34" charset="0"/>
              </a:rPr>
              <a:t> “I like to think of ACES as a family, I have made great friends and mentors through the ACES program and I am so thankful.” - </a:t>
            </a:r>
            <a:r>
              <a:rPr lang="en-US" sz="1700" b="1" dirty="0" err="1">
                <a:latin typeface="Arial" panose="020B0604020202020204" pitchFamily="34" charset="0"/>
                <a:cs typeface="Arial" panose="020B0604020202020204" pitchFamily="34" charset="0"/>
              </a:rPr>
              <a:t>Jathselle</a:t>
            </a:r>
            <a:r>
              <a:rPr lang="en-US" sz="1700" b="1" dirty="0">
                <a:latin typeface="Arial" panose="020B0604020202020204" pitchFamily="34" charset="0"/>
                <a:cs typeface="Arial" panose="020B0604020202020204" pitchFamily="34" charset="0"/>
              </a:rPr>
              <a:t> Pierre-Louis, ACES Graduate </a:t>
            </a:r>
          </a:p>
        </p:txBody>
      </p:sp>
      <p:sp>
        <p:nvSpPr>
          <p:cNvPr id="2" name="TextBox 1">
            <a:extLst>
              <a:ext uri="{FF2B5EF4-FFF2-40B4-BE49-F238E27FC236}">
                <a16:creationId xmlns:a16="http://schemas.microsoft.com/office/drawing/2014/main" id="{3FBA6C62-1D4C-49CD-8FDB-ABFC6BC906BC}"/>
              </a:ext>
            </a:extLst>
          </p:cNvPr>
          <p:cNvSpPr txBox="1"/>
          <p:nvPr/>
        </p:nvSpPr>
        <p:spPr>
          <a:xfrm>
            <a:off x="757468" y="1094544"/>
            <a:ext cx="7464702" cy="507831"/>
          </a:xfrm>
          <a:prstGeom prst="rect">
            <a:avLst/>
          </a:prstGeom>
          <a:noFill/>
        </p:spPr>
        <p:txBody>
          <a:bodyPr wrap="square" rtlCol="0">
            <a:spAutoFit/>
          </a:bodyPr>
          <a:lstStyle/>
          <a:p>
            <a:r>
              <a:rPr lang="en-US" sz="2700" b="1" dirty="0">
                <a:latin typeface="Arial Narrow" panose="020B0606020202030204" pitchFamily="34" charset="0"/>
              </a:rPr>
              <a:t>Invest in the Promise of Our Students and Our Region</a:t>
            </a:r>
          </a:p>
        </p:txBody>
      </p:sp>
      <p:sp>
        <p:nvSpPr>
          <p:cNvPr id="7" name="TextBox 6">
            <a:extLst>
              <a:ext uri="{FF2B5EF4-FFF2-40B4-BE49-F238E27FC236}">
                <a16:creationId xmlns:a16="http://schemas.microsoft.com/office/drawing/2014/main" id="{27ABB9EB-4BB8-4CE4-91D9-72A655190D82}"/>
              </a:ext>
            </a:extLst>
          </p:cNvPr>
          <p:cNvSpPr txBox="1"/>
          <p:nvPr/>
        </p:nvSpPr>
        <p:spPr>
          <a:xfrm>
            <a:off x="777922" y="1841656"/>
            <a:ext cx="3966356" cy="3416320"/>
          </a:xfrm>
          <a:prstGeom prst="rect">
            <a:avLst/>
          </a:prstGeom>
          <a:noFill/>
        </p:spPr>
        <p:txBody>
          <a:bodyPr wrap="square" rtlCol="0">
            <a:spAutoFit/>
          </a:bodyPr>
          <a:lstStyle/>
          <a:p>
            <a:pPr lvl="0" defTabSz="457200">
              <a:defRPr/>
            </a:pPr>
            <a:r>
              <a:rPr lang="en-US" dirty="0">
                <a:latin typeface="Arial" panose="020B0604020202020204" pitchFamily="34" charset="0"/>
                <a:cs typeface="Arial" panose="020B0604020202020204" pitchFamily="34" charset="0"/>
              </a:rPr>
              <a:t>Together, </a:t>
            </a:r>
            <a:r>
              <a:rPr lang="en-US" i="1" dirty="0">
                <a:latin typeface="Arial" panose="020B0604020202020204" pitchFamily="34" charset="0"/>
                <a:cs typeface="Arial" panose="020B0604020202020204" pitchFamily="34" charset="0"/>
              </a:rPr>
              <a:t>[INSERT FUNDER NAME HERE] </a:t>
            </a:r>
            <a:r>
              <a:rPr lang="en-US" dirty="0">
                <a:latin typeface="Arial" panose="020B0604020202020204" pitchFamily="34" charset="0"/>
                <a:cs typeface="Arial" panose="020B0604020202020204" pitchFamily="34" charset="0"/>
              </a:rPr>
              <a:t>and ACES can support an even greater number of Montgomery County students and their families in their pursuit of higher education. </a:t>
            </a:r>
          </a:p>
          <a:p>
            <a:pPr lvl="0" defTabSz="457200">
              <a:defRPr/>
            </a:pPr>
            <a:endParaRPr lang="en-US" dirty="0">
              <a:latin typeface="Arial" panose="020B0604020202020204" pitchFamily="34" charset="0"/>
              <a:cs typeface="Arial" panose="020B0604020202020204" pitchFamily="34" charset="0"/>
            </a:endParaRPr>
          </a:p>
          <a:p>
            <a:pPr lvl="0" defTabSz="457200">
              <a:defRPr/>
            </a:pPr>
            <a:r>
              <a:rPr lang="en-US" dirty="0">
                <a:latin typeface="Arial" panose="020B0604020202020204" pitchFamily="34" charset="0"/>
                <a:cs typeface="Arial" panose="020B0604020202020204" pitchFamily="34" charset="0"/>
              </a:rPr>
              <a:t>An investment in ACES is an investment in all of Montgomery County’s public education institutions. Your investment—no matter the size—benefits the entire county, now and into the future.</a:t>
            </a:r>
          </a:p>
        </p:txBody>
      </p:sp>
      <p:sp>
        <p:nvSpPr>
          <p:cNvPr id="8" name="Rectangle 7">
            <a:extLst>
              <a:ext uri="{FF2B5EF4-FFF2-40B4-BE49-F238E27FC236}">
                <a16:creationId xmlns:a16="http://schemas.microsoft.com/office/drawing/2014/main" id="{0E248E79-2E07-402E-966B-33B6F60D45A2}"/>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2" name="Picture 11">
            <a:extLst>
              <a:ext uri="{FF2B5EF4-FFF2-40B4-BE49-F238E27FC236}">
                <a16:creationId xmlns:a16="http://schemas.microsoft.com/office/drawing/2014/main" id="{F89B62C4-60D0-4750-A99F-CF675DAEA43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4385" t="7343" b="8792"/>
          <a:stretch/>
        </p:blipFill>
        <p:spPr>
          <a:xfrm>
            <a:off x="5246378" y="1849209"/>
            <a:ext cx="6167699" cy="3593048"/>
          </a:xfrm>
          <a:prstGeom prst="rect">
            <a:avLst/>
          </a:prstGeom>
        </p:spPr>
      </p:pic>
      <p:pic>
        <p:nvPicPr>
          <p:cNvPr id="11" name="Picture 10"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416515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850233" y="2138975"/>
            <a:ext cx="10074928" cy="923330"/>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A critical aspect of ACES is preparing students to excel in the workforce by providing hands-on opportunities to learn and grow. </a:t>
            </a:r>
          </a:p>
          <a:p>
            <a:pPr defTabSz="457200">
              <a:defRPr/>
            </a:pPr>
            <a:endParaRPr lang="en-US" dirty="0">
              <a:latin typeface="+mj-lt"/>
            </a:endParaRPr>
          </a:p>
        </p:txBody>
      </p:sp>
      <p:sp>
        <p:nvSpPr>
          <p:cNvPr id="2" name="TextBox 1">
            <a:extLst>
              <a:ext uri="{FF2B5EF4-FFF2-40B4-BE49-F238E27FC236}">
                <a16:creationId xmlns:a16="http://schemas.microsoft.com/office/drawing/2014/main" id="{3FBA6C62-1D4C-49CD-8FDB-ABFC6BC906BC}"/>
              </a:ext>
            </a:extLst>
          </p:cNvPr>
          <p:cNvSpPr txBox="1"/>
          <p:nvPr/>
        </p:nvSpPr>
        <p:spPr>
          <a:xfrm>
            <a:off x="850232" y="1318977"/>
            <a:ext cx="9811672" cy="523220"/>
          </a:xfrm>
          <a:prstGeom prst="rect">
            <a:avLst/>
          </a:prstGeom>
          <a:noFill/>
        </p:spPr>
        <p:txBody>
          <a:bodyPr wrap="square" rtlCol="0">
            <a:spAutoFit/>
          </a:bodyPr>
          <a:lstStyle/>
          <a:p>
            <a:r>
              <a:rPr lang="en-US" sz="2700" b="1" dirty="0">
                <a:latin typeface="Arial Narrow" panose="020B0606020202030204" pitchFamily="34" charset="0"/>
              </a:rPr>
              <a:t>Partnership Idea #1: Fuel the Future of Our Region’s Workforce</a:t>
            </a:r>
          </a:p>
        </p:txBody>
      </p:sp>
      <p:sp>
        <p:nvSpPr>
          <p:cNvPr id="8" name="TextBox 7">
            <a:extLst>
              <a:ext uri="{FF2B5EF4-FFF2-40B4-BE49-F238E27FC236}">
                <a16:creationId xmlns:a16="http://schemas.microsoft.com/office/drawing/2014/main" id="{C36211C1-F151-4A4F-B0FD-F76B457CF55F}"/>
              </a:ext>
            </a:extLst>
          </p:cNvPr>
          <p:cNvSpPr txBox="1"/>
          <p:nvPr/>
        </p:nvSpPr>
        <p:spPr>
          <a:xfrm>
            <a:off x="895954" y="2988558"/>
            <a:ext cx="3860848" cy="2893100"/>
          </a:xfrm>
          <a:prstGeom prst="rect">
            <a:avLst/>
          </a:prstGeom>
          <a:noFill/>
        </p:spPr>
        <p:txBody>
          <a:bodyPr wrap="square" rtlCol="0">
            <a:spAutoFit/>
          </a:bodyPr>
          <a:lstStyle/>
          <a:p>
            <a:pPr lvl="0" defTabSz="457200">
              <a:defRPr/>
            </a:pPr>
            <a:r>
              <a:rPr lang="en-US" dirty="0">
                <a:solidFill>
                  <a:prstClr val="black"/>
                </a:solidFill>
                <a:latin typeface="Arial" panose="020B0604020202020204" pitchFamily="34" charset="0"/>
                <a:cs typeface="Arial" panose="020B0604020202020204" pitchFamily="34" charset="0"/>
              </a:rPr>
              <a:t>Consider partnering with ACES to provide:</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Internships or full-time jobs </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Networking opportunities </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Career readiness curriculum </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Immersive workforce development experiences </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Funding to offset internships or career readiness costs </a:t>
            </a:r>
          </a:p>
        </p:txBody>
      </p:sp>
      <p:sp>
        <p:nvSpPr>
          <p:cNvPr id="9" name="Rectangle 8">
            <a:extLst>
              <a:ext uri="{FF2B5EF4-FFF2-40B4-BE49-F238E27FC236}">
                <a16:creationId xmlns:a16="http://schemas.microsoft.com/office/drawing/2014/main" id="{5096E159-DD01-4D42-B717-8D0E874CFF3F}"/>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A9F5AD4-703A-49D5-A533-FEF7F11801A4}"/>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 name="Picture 4">
            <a:extLst>
              <a:ext uri="{FF2B5EF4-FFF2-40B4-BE49-F238E27FC236}">
                <a16:creationId xmlns:a16="http://schemas.microsoft.com/office/drawing/2014/main" id="{2F0A5140-2FA2-4339-91B8-0E7F590741D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t="10165" r="18138" b="7053"/>
          <a:stretch/>
        </p:blipFill>
        <p:spPr>
          <a:xfrm>
            <a:off x="5275210" y="2768733"/>
            <a:ext cx="4936986" cy="3332749"/>
          </a:xfrm>
          <a:prstGeom prst="rect">
            <a:avLst/>
          </a:prstGeom>
        </p:spPr>
      </p:pic>
      <p:pic>
        <p:nvPicPr>
          <p:cNvPr id="11" name="Picture 10"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3998687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850233" y="2085474"/>
            <a:ext cx="10074928" cy="4708981"/>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For ACES students, funding a scholarship is not just about covering the basic costs of education, it is providing a realistic and achievable pathway for students to envision themselves obtain a bachelor’s degree. </a:t>
            </a: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mj-lt"/>
            </a:endParaRPr>
          </a:p>
          <a:p>
            <a:pPr defTabSz="457200">
              <a:defRPr/>
            </a:pPr>
            <a:endParaRPr lang="en-US" dirty="0">
              <a:latin typeface="Arial" panose="020B0604020202020204" pitchFamily="34" charset="0"/>
              <a:cs typeface="Arial" panose="020B0604020202020204" pitchFamily="34" charset="0"/>
            </a:endParaRPr>
          </a:p>
          <a:p>
            <a:pPr defTabSz="457200">
              <a:defRPr/>
            </a:pPr>
            <a:r>
              <a:rPr lang="en-US" sz="1200" i="1" dirty="0">
                <a:latin typeface="Arial" panose="020B0604020202020204" pitchFamily="34" charset="0"/>
                <a:cs typeface="Arial" panose="020B0604020202020204" pitchFamily="34" charset="0"/>
              </a:rPr>
              <a:t>* Total cost includes tuition and fees, textbooks, developmental courses assuming 60 credits at MC and junior and senior year at USG. </a:t>
            </a:r>
          </a:p>
        </p:txBody>
      </p:sp>
      <p:sp>
        <p:nvSpPr>
          <p:cNvPr id="2" name="TextBox 1">
            <a:extLst>
              <a:ext uri="{FF2B5EF4-FFF2-40B4-BE49-F238E27FC236}">
                <a16:creationId xmlns:a16="http://schemas.microsoft.com/office/drawing/2014/main" id="{3FBA6C62-1D4C-49CD-8FDB-ABFC6BC906BC}"/>
              </a:ext>
            </a:extLst>
          </p:cNvPr>
          <p:cNvSpPr txBox="1"/>
          <p:nvPr/>
        </p:nvSpPr>
        <p:spPr>
          <a:xfrm>
            <a:off x="850233" y="1380912"/>
            <a:ext cx="10018658" cy="523220"/>
          </a:xfrm>
          <a:prstGeom prst="rect">
            <a:avLst/>
          </a:prstGeom>
          <a:noFill/>
        </p:spPr>
        <p:txBody>
          <a:bodyPr wrap="square" rtlCol="0">
            <a:spAutoFit/>
          </a:bodyPr>
          <a:lstStyle/>
          <a:p>
            <a:r>
              <a:rPr lang="en-US" sz="2700" b="1" dirty="0">
                <a:latin typeface="Arial Narrow" panose="020B0606020202030204" pitchFamily="34" charset="0"/>
              </a:rPr>
              <a:t>Partnership Idea #2: Innovative Scholarships for Students  </a:t>
            </a:r>
          </a:p>
        </p:txBody>
      </p:sp>
      <p:graphicFrame>
        <p:nvGraphicFramePr>
          <p:cNvPr id="5" name="Diagram 4">
            <a:extLst>
              <a:ext uri="{FF2B5EF4-FFF2-40B4-BE49-F238E27FC236}">
                <a16:creationId xmlns:a16="http://schemas.microsoft.com/office/drawing/2014/main" id="{7C9E039B-2083-469B-9754-51C68B4E2C61}"/>
              </a:ext>
            </a:extLst>
          </p:cNvPr>
          <p:cNvGraphicFramePr/>
          <p:nvPr>
            <p:extLst>
              <p:ext uri="{D42A27DB-BD31-4B8C-83A1-F6EECF244321}">
                <p14:modId xmlns:p14="http://schemas.microsoft.com/office/powerpoint/2010/main" val="1145923900"/>
              </p:ext>
            </p:extLst>
          </p:nvPr>
        </p:nvGraphicFramePr>
        <p:xfrm>
          <a:off x="1379379" y="3276600"/>
          <a:ext cx="9101052" cy="2520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2105C2D8-CF3A-4EF3-ABF2-806C56654B52}"/>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584FAC0-DFF8-4AA2-8F93-FF19EB3DA63D}"/>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9" name="Picture 8" descr="ACESLogo_Modified_White.em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2862512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850233" y="2076271"/>
            <a:ext cx="10018658" cy="1200329"/>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As a first-of-its-kind collective impact model, ACES works with three public education institutions to  transform the higher education experience for students who need it the most. </a:t>
            </a:r>
          </a:p>
          <a:p>
            <a:pPr defTabSz="457200">
              <a:defRPr/>
            </a:pPr>
            <a:endParaRPr lang="en-US" dirty="0">
              <a:latin typeface="+mj-lt"/>
            </a:endParaRPr>
          </a:p>
          <a:p>
            <a:pPr defTabSz="457200">
              <a:defRPr/>
            </a:pPr>
            <a:endParaRPr lang="en-US" dirty="0">
              <a:latin typeface="+mj-lt"/>
            </a:endParaRPr>
          </a:p>
        </p:txBody>
      </p:sp>
      <p:sp>
        <p:nvSpPr>
          <p:cNvPr id="2" name="TextBox 1">
            <a:extLst>
              <a:ext uri="{FF2B5EF4-FFF2-40B4-BE49-F238E27FC236}">
                <a16:creationId xmlns:a16="http://schemas.microsoft.com/office/drawing/2014/main" id="{3FBA6C62-1D4C-49CD-8FDB-ABFC6BC906BC}"/>
              </a:ext>
            </a:extLst>
          </p:cNvPr>
          <p:cNvSpPr txBox="1"/>
          <p:nvPr/>
        </p:nvSpPr>
        <p:spPr>
          <a:xfrm>
            <a:off x="850232" y="1429928"/>
            <a:ext cx="9788739" cy="523220"/>
          </a:xfrm>
          <a:prstGeom prst="rect">
            <a:avLst/>
          </a:prstGeom>
          <a:noFill/>
        </p:spPr>
        <p:txBody>
          <a:bodyPr wrap="square" rtlCol="0">
            <a:spAutoFit/>
          </a:bodyPr>
          <a:lstStyle/>
          <a:p>
            <a:r>
              <a:rPr lang="en-US" sz="2700" b="1" dirty="0">
                <a:latin typeface="Arial Narrow" panose="020B0606020202030204" pitchFamily="34" charset="0"/>
              </a:rPr>
              <a:t>Partnership Idea #3: Invest in Our Transformational Model </a:t>
            </a:r>
          </a:p>
        </p:txBody>
      </p:sp>
      <p:pic>
        <p:nvPicPr>
          <p:cNvPr id="7" name="Picture 6">
            <a:extLst>
              <a:ext uri="{FF2B5EF4-FFF2-40B4-BE49-F238E27FC236}">
                <a16:creationId xmlns:a16="http://schemas.microsoft.com/office/drawing/2014/main" id="{7663F6C4-9F64-4DA8-ADA3-0C0C2C697BA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867" t="9369" r="5391" b="1005"/>
          <a:stretch/>
        </p:blipFill>
        <p:spPr>
          <a:xfrm>
            <a:off x="944348" y="3030814"/>
            <a:ext cx="4958146" cy="3111770"/>
          </a:xfrm>
          <a:prstGeom prst="rect">
            <a:avLst/>
          </a:prstGeom>
        </p:spPr>
      </p:pic>
      <p:sp>
        <p:nvSpPr>
          <p:cNvPr id="8" name="TextBox 7">
            <a:extLst>
              <a:ext uri="{FF2B5EF4-FFF2-40B4-BE49-F238E27FC236}">
                <a16:creationId xmlns:a16="http://schemas.microsoft.com/office/drawing/2014/main" id="{9EC1B83B-A97B-4639-9940-4BEB2F0AB401}"/>
              </a:ext>
            </a:extLst>
          </p:cNvPr>
          <p:cNvSpPr txBox="1"/>
          <p:nvPr/>
        </p:nvSpPr>
        <p:spPr>
          <a:xfrm>
            <a:off x="6671676" y="3030814"/>
            <a:ext cx="3773938" cy="3170099"/>
          </a:xfrm>
          <a:prstGeom prst="rect">
            <a:avLst/>
          </a:prstGeom>
          <a:noFill/>
        </p:spPr>
        <p:txBody>
          <a:bodyPr wrap="square" rtlCol="0">
            <a:spAutoFit/>
          </a:bodyPr>
          <a:lstStyle/>
          <a:p>
            <a:pPr lvl="0" defTabSz="457200">
              <a:spcAft>
                <a:spcPts val="600"/>
              </a:spcAft>
              <a:defRPr/>
            </a:pPr>
            <a:r>
              <a:rPr lang="en-US" dirty="0">
                <a:solidFill>
                  <a:prstClr val="black"/>
                </a:solidFill>
                <a:latin typeface="Arial" panose="020B0604020202020204" pitchFamily="34" charset="0"/>
                <a:cs typeface="Arial" panose="020B0604020202020204" pitchFamily="34" charset="0"/>
              </a:rPr>
              <a:t>Consider investing in our partnership through:</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Offsetting the cost of coach and staff member salaries </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Funding research and impact collection </a:t>
            </a:r>
          </a:p>
          <a:p>
            <a:pPr marL="285750" lvl="0" indent="-285750" defTabSz="457200">
              <a:spcAft>
                <a:spcPts val="600"/>
              </a:spcAft>
              <a:buFont typeface="Arial" panose="020B0604020202020204" pitchFamily="34" charset="0"/>
              <a:buChar char="•"/>
              <a:defRPr/>
            </a:pPr>
            <a:r>
              <a:rPr lang="en-US" dirty="0">
                <a:solidFill>
                  <a:prstClr val="black"/>
                </a:solidFill>
                <a:latin typeface="Arial" panose="020B0604020202020204" pitchFamily="34" charset="0"/>
                <a:cs typeface="Arial" panose="020B0604020202020204" pitchFamily="34" charset="0"/>
              </a:rPr>
              <a:t>Providing high school to college and college to career transition supports </a:t>
            </a:r>
          </a:p>
          <a:p>
            <a:pPr marL="285750" lvl="0" indent="-285750" defTabSz="457200">
              <a:buFontTx/>
              <a:buChar char="-"/>
              <a:defRPr/>
            </a:pPr>
            <a:endParaRPr lang="en-US" dirty="0">
              <a:solidFill>
                <a:prstClr val="black"/>
              </a:solidFill>
              <a:latin typeface="Myriad Pro Light"/>
            </a:endParaRPr>
          </a:p>
        </p:txBody>
      </p:sp>
      <p:sp>
        <p:nvSpPr>
          <p:cNvPr id="9" name="Rectangle 8">
            <a:extLst>
              <a:ext uri="{FF2B5EF4-FFF2-40B4-BE49-F238E27FC236}">
                <a16:creationId xmlns:a16="http://schemas.microsoft.com/office/drawing/2014/main" id="{820F46C6-7FDA-4141-BB79-65D4DD6A1563}"/>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6A9BC2A-41FB-4ED0-A175-167D067A1C77}"/>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1" name="Picture 10"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241339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
        <p:cNvGrpSpPr/>
        <p:nvPr/>
      </p:nvGrpSpPr>
      <p:grpSpPr>
        <a:xfrm>
          <a:off x="0" y="0"/>
          <a:ext cx="0" cy="0"/>
          <a:chOff x="0" y="0"/>
          <a:chExt cx="0" cy="0"/>
        </a:xfrm>
      </p:grpSpPr>
      <p:sp>
        <p:nvSpPr>
          <p:cNvPr id="36" name="Shape 36"/>
          <p:cNvSpPr/>
          <p:nvPr/>
        </p:nvSpPr>
        <p:spPr>
          <a:xfrm>
            <a:off x="0" y="4483615"/>
            <a:ext cx="12383761" cy="1950585"/>
          </a:xfrm>
          <a:prstGeom prst="rect">
            <a:avLst/>
          </a:prstGeom>
          <a:solidFill>
            <a:srgbClr val="5FC5F0"/>
          </a:solidFill>
          <a:ln>
            <a:noFill/>
          </a:ln>
        </p:spPr>
        <p:txBody>
          <a:bodyPr lIns="91425" tIns="45700" rIns="91425" bIns="45700" anchor="ctr" anchorCtr="0">
            <a:noAutofit/>
          </a:bodyPr>
          <a:lstStyle/>
          <a:p>
            <a:pPr algn="ctr"/>
            <a:endParaRPr kern="0" dirty="0">
              <a:solidFill>
                <a:srgbClr val="000000"/>
              </a:solidFill>
              <a:latin typeface="Calibri"/>
              <a:ea typeface="Calibri"/>
              <a:cs typeface="Calibri"/>
              <a:sym typeface="Calibri"/>
            </a:endParaRPr>
          </a:p>
        </p:txBody>
      </p:sp>
      <p:sp>
        <p:nvSpPr>
          <p:cNvPr id="38" name="Shape 38"/>
          <p:cNvSpPr txBox="1">
            <a:spLocks noGrp="1"/>
          </p:cNvSpPr>
          <p:nvPr>
            <p:ph type="title"/>
          </p:nvPr>
        </p:nvSpPr>
        <p:spPr>
          <a:xfrm>
            <a:off x="407134" y="5192763"/>
            <a:ext cx="6838833" cy="532285"/>
          </a:xfrm>
          <a:prstGeom prst="rect">
            <a:avLst/>
          </a:prstGeom>
          <a:noFill/>
          <a:ln>
            <a:noFill/>
          </a:ln>
        </p:spPr>
        <p:txBody>
          <a:bodyPr lIns="0" tIns="0" rIns="0" bIns="0" anchor="t" anchorCtr="0">
            <a:noAutofit/>
          </a:bodyPr>
          <a:lstStyle/>
          <a:p>
            <a:pPr>
              <a:lnSpc>
                <a:spcPct val="100000"/>
              </a:lnSpc>
              <a:buSzPct val="25000"/>
            </a:pPr>
            <a:r>
              <a:rPr lang="en-US" sz="3600" dirty="0">
                <a:solidFill>
                  <a:schemeClr val="bg1"/>
                </a:solidFill>
                <a:latin typeface="Arial" panose="020B0604020202020204" pitchFamily="34" charset="0"/>
                <a:ea typeface="Open Sans Light"/>
                <a:cs typeface="Arial" panose="020B0604020202020204" pitchFamily="34" charset="0"/>
                <a:sym typeface="Open Sans Light"/>
              </a:rPr>
              <a:t>THANK YOU</a:t>
            </a:r>
          </a:p>
        </p:txBody>
      </p:sp>
      <p:pic>
        <p:nvPicPr>
          <p:cNvPr id="5" name="Picture 4"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3478" y="4909388"/>
            <a:ext cx="1679269" cy="1072412"/>
          </a:xfrm>
          <a:prstGeom prst="rect">
            <a:avLst/>
          </a:prstGeom>
        </p:spPr>
      </p:pic>
    </p:spTree>
    <p:extLst>
      <p:ext uri="{BB962C8B-B14F-4D97-AF65-F5344CB8AC3E}">
        <p14:creationId xmlns:p14="http://schemas.microsoft.com/office/powerpoint/2010/main" val="886596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584773" y="3005361"/>
            <a:ext cx="3312659" cy="2985433"/>
          </a:xfrm>
          <a:prstGeom prst="rect">
            <a:avLst/>
          </a:prstGeom>
        </p:spPr>
        <p:txBody>
          <a:bodyPr wrap="square">
            <a:spAutoFit/>
          </a:bodyPr>
          <a:lstStyle/>
          <a:p>
            <a:pPr defTabSz="457200">
              <a:defRPr/>
            </a:pPr>
            <a:r>
              <a:rPr lang="en-US" sz="1700" b="1" dirty="0">
                <a:latin typeface="Arial" panose="020B0604020202020204" pitchFamily="34" charset="0"/>
                <a:cs typeface="Arial" panose="020B0604020202020204" pitchFamily="34" charset="0"/>
              </a:rPr>
              <a:t>Richee L. Smith Andrews</a:t>
            </a:r>
          </a:p>
          <a:p>
            <a:pPr defTabSz="457200">
              <a:defRPr/>
            </a:pPr>
            <a:r>
              <a:rPr lang="en-US" sz="1700" dirty="0">
                <a:latin typeface="Arial" panose="020B0604020202020204" pitchFamily="34" charset="0"/>
                <a:cs typeface="Arial" panose="020B0604020202020204" pitchFamily="34" charset="0"/>
              </a:rPr>
              <a:t>Chief Advancement Officer</a:t>
            </a:r>
          </a:p>
          <a:p>
            <a:pPr defTabSz="457200">
              <a:defRPr/>
            </a:pPr>
            <a:r>
              <a:rPr lang="en-US" sz="1700" dirty="0">
                <a:latin typeface="Arial" panose="020B0604020202020204" pitchFamily="34" charset="0"/>
                <a:cs typeface="Arial" panose="020B0604020202020204" pitchFamily="34" charset="0"/>
              </a:rPr>
              <a:t>Rsmith25@umd.edu</a:t>
            </a:r>
          </a:p>
          <a:p>
            <a:pPr defTabSz="457200">
              <a:defRPr/>
            </a:pPr>
            <a:r>
              <a:rPr lang="en-US" sz="1700" dirty="0">
                <a:latin typeface="Arial" panose="020B0604020202020204" pitchFamily="34" charset="0"/>
                <a:cs typeface="Arial" panose="020B0604020202020204" pitchFamily="34" charset="0"/>
              </a:rPr>
              <a:t>301-738-6113</a:t>
            </a:r>
          </a:p>
          <a:p>
            <a:pPr defTabSz="457200">
              <a:defRPr/>
            </a:pPr>
            <a:r>
              <a:rPr lang="en-US" sz="1700" dirty="0">
                <a:latin typeface="Arial" panose="020B0604020202020204" pitchFamily="34" charset="0"/>
                <a:cs typeface="Arial" panose="020B0604020202020204" pitchFamily="34" charset="0"/>
              </a:rPr>
              <a:t> </a:t>
            </a:r>
          </a:p>
          <a:p>
            <a:pPr defTabSz="457200">
              <a:defRPr/>
            </a:pPr>
            <a:endParaRPr lang="en-US" sz="1700" dirty="0">
              <a:latin typeface="Arial" panose="020B0604020202020204" pitchFamily="34" charset="0"/>
              <a:cs typeface="Arial" panose="020B0604020202020204" pitchFamily="34" charset="0"/>
            </a:endParaRPr>
          </a:p>
          <a:p>
            <a:pPr defTabSz="457200">
              <a:defRPr/>
            </a:pPr>
            <a:r>
              <a:rPr lang="en-US" sz="1700" dirty="0">
                <a:latin typeface="Arial" panose="020B0604020202020204" pitchFamily="34" charset="0"/>
                <a:cs typeface="Arial" panose="020B0604020202020204" pitchFamily="34" charset="0"/>
              </a:rPr>
              <a:t>The Universities at Shady Grove</a:t>
            </a:r>
          </a:p>
          <a:p>
            <a:pPr defTabSz="457200">
              <a:defRPr/>
            </a:pPr>
            <a:r>
              <a:rPr lang="en-US" sz="1700" dirty="0">
                <a:latin typeface="Arial" panose="020B0604020202020204" pitchFamily="34" charset="0"/>
                <a:cs typeface="Arial" panose="020B0604020202020204" pitchFamily="34" charset="0"/>
              </a:rPr>
              <a:t>9636 </a:t>
            </a:r>
            <a:r>
              <a:rPr lang="en-US" sz="1700" dirty="0" err="1">
                <a:latin typeface="Arial" panose="020B0604020202020204" pitchFamily="34" charset="0"/>
                <a:cs typeface="Arial" panose="020B0604020202020204" pitchFamily="34" charset="0"/>
              </a:rPr>
              <a:t>Gudelsky</a:t>
            </a:r>
            <a:r>
              <a:rPr lang="en-US" sz="1700" dirty="0">
                <a:latin typeface="Arial" panose="020B0604020202020204" pitchFamily="34" charset="0"/>
                <a:cs typeface="Arial" panose="020B0604020202020204" pitchFamily="34" charset="0"/>
              </a:rPr>
              <a:t> Drive</a:t>
            </a:r>
          </a:p>
          <a:p>
            <a:pPr defTabSz="457200">
              <a:defRPr/>
            </a:pPr>
            <a:r>
              <a:rPr lang="en-US" sz="1700" dirty="0">
                <a:latin typeface="Arial" panose="020B0604020202020204" pitchFamily="34" charset="0"/>
                <a:cs typeface="Arial" panose="020B0604020202020204" pitchFamily="34" charset="0"/>
              </a:rPr>
              <a:t>Rockville, MD 20850</a:t>
            </a:r>
          </a:p>
          <a:p>
            <a:pPr defTabSz="457200">
              <a:defRPr/>
            </a:pPr>
            <a:r>
              <a:rPr lang="en-US" sz="1700" dirty="0">
                <a:latin typeface="Arial" panose="020B0604020202020204" pitchFamily="34" charset="0"/>
                <a:cs typeface="Arial" panose="020B0604020202020204" pitchFamily="34" charset="0"/>
              </a:rPr>
              <a:t>shadygrove.umd.edu</a:t>
            </a:r>
          </a:p>
          <a:p>
            <a:pPr defTabSz="457200">
              <a:defRPr/>
            </a:pPr>
            <a:r>
              <a:rPr lang="en-US" dirty="0">
                <a:latin typeface="+mj-lt"/>
              </a:rPr>
              <a:t>  </a:t>
            </a:r>
          </a:p>
        </p:txBody>
      </p:sp>
      <p:sp>
        <p:nvSpPr>
          <p:cNvPr id="7" name="Rectangle 6">
            <a:extLst>
              <a:ext uri="{FF2B5EF4-FFF2-40B4-BE49-F238E27FC236}">
                <a16:creationId xmlns:a16="http://schemas.microsoft.com/office/drawing/2014/main" id="{8E12EC93-CDE7-42D4-9910-11C54275DEAE}"/>
              </a:ext>
            </a:extLst>
          </p:cNvPr>
          <p:cNvSpPr/>
          <p:nvPr/>
        </p:nvSpPr>
        <p:spPr>
          <a:xfrm>
            <a:off x="4053237" y="2986384"/>
            <a:ext cx="3905035" cy="2708434"/>
          </a:xfrm>
          <a:prstGeom prst="rect">
            <a:avLst/>
          </a:prstGeom>
        </p:spPr>
        <p:txBody>
          <a:bodyPr wrap="square">
            <a:spAutoFit/>
          </a:bodyPr>
          <a:lstStyle/>
          <a:p>
            <a:pPr defTabSz="457200">
              <a:defRPr/>
            </a:pPr>
            <a:r>
              <a:rPr lang="en-US" sz="1700" b="1" dirty="0">
                <a:latin typeface="Arial" panose="020B0604020202020204" pitchFamily="34" charset="0"/>
                <a:cs typeface="Arial" panose="020B0604020202020204" pitchFamily="34" charset="0"/>
              </a:rPr>
              <a:t>David M. Sears</a:t>
            </a:r>
          </a:p>
          <a:p>
            <a:pPr defTabSz="457200">
              <a:defRPr/>
            </a:pPr>
            <a:r>
              <a:rPr lang="en-US" sz="1700" dirty="0">
                <a:latin typeface="Arial" panose="020B0604020202020204" pitchFamily="34" charset="0"/>
                <a:cs typeface="Arial" panose="020B0604020202020204" pitchFamily="34" charset="0"/>
              </a:rPr>
              <a:t>Sr. Vice President for Advancement and Community Engagement</a:t>
            </a:r>
          </a:p>
          <a:p>
            <a:pPr defTabSz="457200">
              <a:defRPr/>
            </a:pPr>
            <a:r>
              <a:rPr lang="en-US" sz="1700" dirty="0">
                <a:latin typeface="Arial" panose="020B0604020202020204" pitchFamily="34" charset="0"/>
                <a:cs typeface="Arial" panose="020B0604020202020204" pitchFamily="34" charset="0"/>
              </a:rPr>
              <a:t>David.sears@montgomerycollege.edu</a:t>
            </a:r>
          </a:p>
          <a:p>
            <a:pPr defTabSz="457200">
              <a:defRPr/>
            </a:pPr>
            <a:r>
              <a:rPr lang="en-US" sz="1700" dirty="0">
                <a:latin typeface="Arial" panose="020B0604020202020204" pitchFamily="34" charset="0"/>
                <a:cs typeface="Arial" panose="020B0604020202020204" pitchFamily="34" charset="0"/>
              </a:rPr>
              <a:t>240-567-7492</a:t>
            </a:r>
          </a:p>
          <a:p>
            <a:pPr defTabSz="457200">
              <a:defRPr/>
            </a:pPr>
            <a:endParaRPr lang="en-US" sz="1700" dirty="0">
              <a:latin typeface="Arial" panose="020B0604020202020204" pitchFamily="34" charset="0"/>
              <a:cs typeface="Arial" panose="020B0604020202020204" pitchFamily="34" charset="0"/>
            </a:endParaRPr>
          </a:p>
          <a:p>
            <a:pPr defTabSz="457200">
              <a:defRPr/>
            </a:pPr>
            <a:r>
              <a:rPr lang="en-US" sz="1700" dirty="0">
                <a:latin typeface="Arial" panose="020B0604020202020204" pitchFamily="34" charset="0"/>
                <a:cs typeface="Arial" panose="020B0604020202020204" pitchFamily="34" charset="0"/>
              </a:rPr>
              <a:t>Montgomery College</a:t>
            </a:r>
          </a:p>
          <a:p>
            <a:pPr defTabSz="457200">
              <a:defRPr/>
            </a:pPr>
            <a:r>
              <a:rPr lang="en-US" sz="1700" dirty="0">
                <a:latin typeface="Arial" panose="020B0604020202020204" pitchFamily="34" charset="0"/>
                <a:cs typeface="Arial" panose="020B0604020202020204" pitchFamily="34" charset="0"/>
              </a:rPr>
              <a:t>9221 Corporate Boulevard</a:t>
            </a:r>
          </a:p>
          <a:p>
            <a:pPr defTabSz="457200">
              <a:defRPr/>
            </a:pPr>
            <a:r>
              <a:rPr lang="en-US" sz="1700" dirty="0">
                <a:latin typeface="Arial" panose="020B0604020202020204" pitchFamily="34" charset="0"/>
                <a:cs typeface="Arial" panose="020B0604020202020204" pitchFamily="34" charset="0"/>
              </a:rPr>
              <a:t>Rockville, MD 20850</a:t>
            </a:r>
          </a:p>
          <a:p>
            <a:pPr defTabSz="457200">
              <a:defRPr/>
            </a:pPr>
            <a:r>
              <a:rPr lang="en-US" sz="1700" dirty="0">
                <a:latin typeface="Arial" panose="020B0604020202020204" pitchFamily="34" charset="0"/>
                <a:cs typeface="Arial" panose="020B0604020202020204" pitchFamily="34" charset="0"/>
              </a:rPr>
              <a:t>montgomerycollege.edu</a:t>
            </a:r>
          </a:p>
        </p:txBody>
      </p:sp>
      <p:sp>
        <p:nvSpPr>
          <p:cNvPr id="8" name="Rectangle 7">
            <a:extLst>
              <a:ext uri="{FF2B5EF4-FFF2-40B4-BE49-F238E27FC236}">
                <a16:creationId xmlns:a16="http://schemas.microsoft.com/office/drawing/2014/main" id="{3B839B50-5732-4A62-AF01-9E40FCDF4FDA}"/>
              </a:ext>
            </a:extLst>
          </p:cNvPr>
          <p:cNvSpPr/>
          <p:nvPr/>
        </p:nvSpPr>
        <p:spPr>
          <a:xfrm>
            <a:off x="8034565" y="3005361"/>
            <a:ext cx="4005461" cy="2708434"/>
          </a:xfrm>
          <a:prstGeom prst="rect">
            <a:avLst/>
          </a:prstGeom>
        </p:spPr>
        <p:txBody>
          <a:bodyPr wrap="square">
            <a:spAutoFit/>
          </a:bodyPr>
          <a:lstStyle/>
          <a:p>
            <a:pPr defTabSz="457200">
              <a:defRPr/>
            </a:pPr>
            <a:r>
              <a:rPr lang="en-US" sz="1700" b="1" dirty="0">
                <a:latin typeface="Arial" panose="020B0604020202020204" pitchFamily="34" charset="0"/>
                <a:cs typeface="Arial" panose="020B0604020202020204" pitchFamily="34" charset="0"/>
              </a:rPr>
              <a:t>Elaine Chang-Baxter</a:t>
            </a:r>
          </a:p>
          <a:p>
            <a:pPr defTabSz="457200">
              <a:defRPr/>
            </a:pPr>
            <a:r>
              <a:rPr lang="en-US" sz="1700" dirty="0">
                <a:latin typeface="Arial" panose="020B0604020202020204" pitchFamily="34" charset="0"/>
                <a:cs typeface="Arial" panose="020B0604020202020204" pitchFamily="34" charset="0"/>
              </a:rPr>
              <a:t>Director of Partnerships</a:t>
            </a:r>
          </a:p>
          <a:p>
            <a:pPr defTabSz="457200">
              <a:defRPr/>
            </a:pPr>
            <a:r>
              <a:rPr lang="en-US" sz="1700" dirty="0">
                <a:latin typeface="Arial" panose="020B0604020202020204" pitchFamily="34" charset="0"/>
                <a:cs typeface="Arial" panose="020B0604020202020204" pitchFamily="34" charset="0"/>
              </a:rPr>
              <a:t>Carver Educational Services Center Elaine_L_Chang-Baxter@mcpsmd.org</a:t>
            </a:r>
          </a:p>
          <a:p>
            <a:pPr defTabSz="457200">
              <a:defRPr/>
            </a:pPr>
            <a:r>
              <a:rPr lang="en-US" sz="1700" dirty="0">
                <a:latin typeface="Arial" panose="020B0604020202020204" pitchFamily="34" charset="0"/>
                <a:cs typeface="Arial" panose="020B0604020202020204" pitchFamily="34" charset="0"/>
              </a:rPr>
              <a:t>301-217-5370</a:t>
            </a:r>
          </a:p>
          <a:p>
            <a:pPr defTabSz="457200">
              <a:defRPr/>
            </a:pPr>
            <a:endParaRPr lang="en-US" sz="1700" dirty="0">
              <a:latin typeface="Arial" panose="020B0604020202020204" pitchFamily="34" charset="0"/>
              <a:cs typeface="Arial" panose="020B0604020202020204" pitchFamily="34" charset="0"/>
            </a:endParaRPr>
          </a:p>
          <a:p>
            <a:pPr defTabSz="457200">
              <a:defRPr/>
            </a:pPr>
            <a:r>
              <a:rPr lang="en-US" sz="1700" dirty="0">
                <a:latin typeface="Arial" panose="020B0604020202020204" pitchFamily="34" charset="0"/>
                <a:cs typeface="Arial" panose="020B0604020202020204" pitchFamily="34" charset="0"/>
              </a:rPr>
              <a:t>Montgomery County Public Schools </a:t>
            </a:r>
          </a:p>
          <a:p>
            <a:pPr defTabSz="457200">
              <a:defRPr/>
            </a:pPr>
            <a:r>
              <a:rPr lang="en-US" sz="1700" dirty="0">
                <a:latin typeface="Arial" panose="020B0604020202020204" pitchFamily="34" charset="0"/>
                <a:cs typeface="Arial" panose="020B0604020202020204" pitchFamily="34" charset="0"/>
              </a:rPr>
              <a:t>850 Hungerford Drive</a:t>
            </a:r>
          </a:p>
          <a:p>
            <a:pPr defTabSz="457200">
              <a:defRPr/>
            </a:pPr>
            <a:r>
              <a:rPr lang="en-US" sz="1700" dirty="0">
                <a:latin typeface="Arial" panose="020B0604020202020204" pitchFamily="34" charset="0"/>
                <a:cs typeface="Arial" panose="020B0604020202020204" pitchFamily="34" charset="0"/>
              </a:rPr>
              <a:t>Rockville, MD  20850</a:t>
            </a:r>
          </a:p>
          <a:p>
            <a:pPr defTabSz="457200">
              <a:defRPr/>
            </a:pPr>
            <a:r>
              <a:rPr lang="en-US" sz="1700" dirty="0">
                <a:latin typeface="Arial" panose="020B0604020202020204" pitchFamily="34" charset="0"/>
                <a:cs typeface="Arial" panose="020B0604020202020204" pitchFamily="34" charset="0"/>
              </a:rPr>
              <a:t>montgomeryschoolsmd.org</a:t>
            </a:r>
          </a:p>
        </p:txBody>
      </p:sp>
      <p:pic>
        <p:nvPicPr>
          <p:cNvPr id="11" name="Picture 10">
            <a:extLst>
              <a:ext uri="{FF2B5EF4-FFF2-40B4-BE49-F238E27FC236}">
                <a16:creationId xmlns:a16="http://schemas.microsoft.com/office/drawing/2014/main" id="{4264A18E-3D5B-425B-BA9C-B96C164BE4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31856" y="2253838"/>
            <a:ext cx="2167225" cy="352246"/>
          </a:xfrm>
          <a:prstGeom prst="rect">
            <a:avLst/>
          </a:prstGeom>
        </p:spPr>
      </p:pic>
      <p:pic>
        <p:nvPicPr>
          <p:cNvPr id="13" name="Picture 12">
            <a:extLst>
              <a:ext uri="{FF2B5EF4-FFF2-40B4-BE49-F238E27FC236}">
                <a16:creationId xmlns:a16="http://schemas.microsoft.com/office/drawing/2014/main" id="{5B02442C-028B-4069-BBF3-D2371B7910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6674" y="2024618"/>
            <a:ext cx="1917435" cy="911664"/>
          </a:xfrm>
          <a:prstGeom prst="rect">
            <a:avLst/>
          </a:prstGeom>
        </p:spPr>
      </p:pic>
      <p:sp>
        <p:nvSpPr>
          <p:cNvPr id="12" name="Rectangle 11">
            <a:extLst>
              <a:ext uri="{FF2B5EF4-FFF2-40B4-BE49-F238E27FC236}">
                <a16:creationId xmlns:a16="http://schemas.microsoft.com/office/drawing/2014/main" id="{BFDD30B5-B88D-4BAC-ADC0-AAEFC5CFC983}"/>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C4A203F-296C-4E41-8A43-BECA491DCF43}"/>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FBA6C62-1D4C-49CD-8FDB-ABFC6BC906BC}"/>
              </a:ext>
            </a:extLst>
          </p:cNvPr>
          <p:cNvSpPr txBox="1"/>
          <p:nvPr/>
        </p:nvSpPr>
        <p:spPr>
          <a:xfrm>
            <a:off x="584773" y="1091221"/>
            <a:ext cx="10493753" cy="523220"/>
          </a:xfrm>
          <a:prstGeom prst="rect">
            <a:avLst/>
          </a:prstGeom>
          <a:noFill/>
        </p:spPr>
        <p:txBody>
          <a:bodyPr wrap="square" rtlCol="0">
            <a:spAutoFit/>
          </a:bodyPr>
          <a:lstStyle/>
          <a:p>
            <a:r>
              <a:rPr lang="en-US" sz="2700" b="1" dirty="0">
                <a:latin typeface="Arial Narrow" panose="020B0606020202030204" pitchFamily="34" charset="0"/>
              </a:rPr>
              <a:t>Your Partners for Success </a:t>
            </a:r>
          </a:p>
        </p:txBody>
      </p:sp>
      <p:pic>
        <p:nvPicPr>
          <p:cNvPr id="9" name="Picture 8">
            <a:extLst>
              <a:ext uri="{FF2B5EF4-FFF2-40B4-BE49-F238E27FC236}">
                <a16:creationId xmlns:a16="http://schemas.microsoft.com/office/drawing/2014/main" id="{FF8EB3E0-6D34-4129-AE3B-A83D73A7BF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444" y="2098300"/>
            <a:ext cx="2046134" cy="702506"/>
          </a:xfrm>
          <a:prstGeom prst="rect">
            <a:avLst/>
          </a:prstGeom>
        </p:spPr>
      </p:pic>
      <p:pic>
        <p:nvPicPr>
          <p:cNvPr id="15" name="Picture 14" descr="ACESLogo_Modified_White.em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671524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5"/>
        <p:cNvGrpSpPr/>
        <p:nvPr/>
      </p:nvGrpSpPr>
      <p:grpSpPr>
        <a:xfrm>
          <a:off x="0" y="0"/>
          <a:ext cx="0" cy="0"/>
          <a:chOff x="0" y="0"/>
          <a:chExt cx="0" cy="0"/>
        </a:xfrm>
      </p:grpSpPr>
      <p:sp>
        <p:nvSpPr>
          <p:cNvPr id="4" name="Oval 3">
            <a:extLst>
              <a:ext uri="{FF2B5EF4-FFF2-40B4-BE49-F238E27FC236}">
                <a16:creationId xmlns:a16="http://schemas.microsoft.com/office/drawing/2014/main" id="{41152DAC-400C-4FD2-861D-DDC91509A500}"/>
              </a:ext>
            </a:extLst>
          </p:cNvPr>
          <p:cNvSpPr/>
          <p:nvPr/>
        </p:nvSpPr>
        <p:spPr>
          <a:xfrm>
            <a:off x="3619970" y="952970"/>
            <a:ext cx="4952060" cy="4952060"/>
          </a:xfrm>
          <a:prstGeom prst="ellipse">
            <a:avLst/>
          </a:prstGeom>
          <a:solidFill>
            <a:schemeClr val="bg1">
              <a:lumMod val="6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1867" kern="0">
              <a:solidFill>
                <a:prstClr val="white"/>
              </a:solidFill>
              <a:latin typeface="Arial"/>
              <a:sym typeface="Arial"/>
            </a:endParaRPr>
          </a:p>
        </p:txBody>
      </p:sp>
      <p:sp>
        <p:nvSpPr>
          <p:cNvPr id="2" name="TextBox 1">
            <a:extLst>
              <a:ext uri="{FF2B5EF4-FFF2-40B4-BE49-F238E27FC236}">
                <a16:creationId xmlns:a16="http://schemas.microsoft.com/office/drawing/2014/main" id="{21E5607C-5883-4F77-A5C0-63B4A2CE1958}"/>
              </a:ext>
            </a:extLst>
          </p:cNvPr>
          <p:cNvSpPr txBox="1"/>
          <p:nvPr/>
        </p:nvSpPr>
        <p:spPr>
          <a:xfrm>
            <a:off x="0" y="6223080"/>
            <a:ext cx="11675166" cy="923330"/>
          </a:xfrm>
          <a:prstGeom prst="rect">
            <a:avLst/>
          </a:prstGeom>
          <a:noFill/>
        </p:spPr>
        <p:txBody>
          <a:bodyPr wrap="square" rtlCol="0">
            <a:spAutoFit/>
          </a:bodyPr>
          <a:lstStyle/>
          <a:p>
            <a:r>
              <a:rPr lang="en-US" sz="600" dirty="0">
                <a:solidFill>
                  <a:schemeClr val="bg1"/>
                </a:solidFill>
              </a:rPr>
              <a:t>1. "Equality Isn’t Equity: Every Student Needs A Great School Counselor." </a:t>
            </a:r>
            <a:r>
              <a:rPr lang="en-US" sz="600" i="1" dirty="0">
                <a:solidFill>
                  <a:schemeClr val="bg1"/>
                </a:solidFill>
              </a:rPr>
              <a:t>The Education Trust</a:t>
            </a:r>
            <a:r>
              <a:rPr lang="en-US" sz="600" dirty="0">
                <a:solidFill>
                  <a:schemeClr val="bg1"/>
                </a:solidFill>
              </a:rPr>
              <a:t>. January 2018. Retrieved from: https://edtrust.org/resource/equality-isnt-equity-every-student-needs-great-school-counselor/</a:t>
            </a:r>
          </a:p>
          <a:p>
            <a:r>
              <a:rPr lang="en-US" sz="600" dirty="0">
                <a:solidFill>
                  <a:schemeClr val="bg1"/>
                </a:solidFill>
              </a:rPr>
              <a:t>2. Ron Haskins, Harry Holzer, Robert </a:t>
            </a:r>
            <a:r>
              <a:rPr lang="en-US" sz="600" dirty="0" err="1">
                <a:solidFill>
                  <a:schemeClr val="bg1"/>
                </a:solidFill>
              </a:rPr>
              <a:t>Lerman</a:t>
            </a:r>
            <a:r>
              <a:rPr lang="en-US" sz="600" dirty="0">
                <a:solidFill>
                  <a:schemeClr val="bg1"/>
                </a:solidFill>
              </a:rPr>
              <a:t>. “Promoting Economic Mobility by Increasing Postsecondary Education.” </a:t>
            </a:r>
            <a:r>
              <a:rPr lang="en-US" sz="600" i="1" dirty="0">
                <a:solidFill>
                  <a:schemeClr val="bg1"/>
                </a:solidFill>
              </a:rPr>
              <a:t>Pew Charitable Trusts</a:t>
            </a:r>
            <a:r>
              <a:rPr lang="en-US" sz="600" dirty="0">
                <a:solidFill>
                  <a:schemeClr val="bg1"/>
                </a:solidFill>
              </a:rPr>
              <a:t>. May 2009. Economic Mobility Project, pp. 43-44. </a:t>
            </a:r>
          </a:p>
          <a:p>
            <a:r>
              <a:rPr lang="en-US" sz="600" dirty="0">
                <a:solidFill>
                  <a:schemeClr val="bg1"/>
                </a:solidFill>
              </a:rPr>
              <a:t>3. Martha J. Bailey, Susan M. </a:t>
            </a:r>
            <a:r>
              <a:rPr lang="en-US" sz="600" dirty="0" err="1">
                <a:solidFill>
                  <a:schemeClr val="bg1"/>
                </a:solidFill>
              </a:rPr>
              <a:t>Dynarski</a:t>
            </a:r>
            <a:r>
              <a:rPr lang="en-US" sz="600" dirty="0">
                <a:solidFill>
                  <a:schemeClr val="bg1"/>
                </a:solidFill>
              </a:rPr>
              <a:t>. “Inequality in Postsecondary Attainment.” </a:t>
            </a:r>
            <a:r>
              <a:rPr lang="en-US" sz="600" i="1" dirty="0">
                <a:solidFill>
                  <a:schemeClr val="bg1"/>
                </a:solidFill>
              </a:rPr>
              <a:t>Russell Sage Foundation.</a:t>
            </a:r>
          </a:p>
          <a:p>
            <a:r>
              <a:rPr lang="en-US" sz="600" dirty="0">
                <a:solidFill>
                  <a:schemeClr val="bg1"/>
                </a:solidFill>
              </a:rPr>
              <a:t>       2011. Whither Opportunity: Rising Inequality, Schools, and Children's Life Chances, pp. 117-132.</a:t>
            </a:r>
          </a:p>
          <a:p>
            <a:r>
              <a:rPr lang="en-US" sz="600" dirty="0">
                <a:solidFill>
                  <a:schemeClr val="bg1"/>
                </a:solidFill>
              </a:rPr>
              <a:t>4. Heather </a:t>
            </a:r>
            <a:r>
              <a:rPr lang="en-US" sz="600" dirty="0" err="1">
                <a:solidFill>
                  <a:schemeClr val="bg1"/>
                </a:solidFill>
              </a:rPr>
              <a:t>Boushey</a:t>
            </a:r>
            <a:r>
              <a:rPr lang="en-US" sz="600" dirty="0">
                <a:solidFill>
                  <a:schemeClr val="bg1"/>
                </a:solidFill>
              </a:rPr>
              <a:t>, Shawn </a:t>
            </a:r>
            <a:r>
              <a:rPr lang="en-US" sz="600" dirty="0" err="1">
                <a:solidFill>
                  <a:schemeClr val="bg1"/>
                </a:solidFill>
              </a:rPr>
              <a:t>Fremstad</a:t>
            </a:r>
            <a:r>
              <a:rPr lang="en-US" sz="600" dirty="0">
                <a:solidFill>
                  <a:schemeClr val="bg1"/>
                </a:solidFill>
              </a:rPr>
              <a:t>, Rachel </a:t>
            </a:r>
            <a:r>
              <a:rPr lang="en-US" sz="600" dirty="0" err="1">
                <a:solidFill>
                  <a:schemeClr val="bg1"/>
                </a:solidFill>
              </a:rPr>
              <a:t>Gragg</a:t>
            </a:r>
            <a:r>
              <a:rPr lang="en-US" sz="600" dirty="0">
                <a:solidFill>
                  <a:schemeClr val="bg1"/>
                </a:solidFill>
              </a:rPr>
              <a:t>, and </a:t>
            </a:r>
            <a:r>
              <a:rPr lang="en-US" sz="600" dirty="0" err="1">
                <a:solidFill>
                  <a:schemeClr val="bg1"/>
                </a:solidFill>
              </a:rPr>
              <a:t>Margy</a:t>
            </a:r>
            <a:r>
              <a:rPr lang="en-US" sz="600" dirty="0">
                <a:solidFill>
                  <a:schemeClr val="bg1"/>
                </a:solidFill>
              </a:rPr>
              <a:t> Waller. "Understanding Low-wage Work in the United States.“ </a:t>
            </a:r>
            <a:r>
              <a:rPr lang="en-US" sz="600" i="1" dirty="0">
                <a:solidFill>
                  <a:schemeClr val="bg1"/>
                </a:solidFill>
              </a:rPr>
              <a:t>Center for Economic Policy and Research. </a:t>
            </a:r>
            <a:r>
              <a:rPr lang="en-US" sz="600" dirty="0">
                <a:solidFill>
                  <a:schemeClr val="bg1"/>
                </a:solidFill>
              </a:rPr>
              <a:t>2007.</a:t>
            </a:r>
          </a:p>
          <a:p>
            <a:r>
              <a:rPr lang="en-US" sz="600" dirty="0">
                <a:solidFill>
                  <a:schemeClr val="bg1"/>
                </a:solidFill>
              </a:rPr>
              <a:t>5. “Educational Attainment in Montgomery County, Maryland”. </a:t>
            </a:r>
            <a:r>
              <a:rPr lang="en-US" sz="600" i="1" dirty="0">
                <a:solidFill>
                  <a:schemeClr val="bg1"/>
                </a:solidFill>
              </a:rPr>
              <a:t>Statistical Atlas, U.S. Census Bureau. </a:t>
            </a:r>
            <a:r>
              <a:rPr lang="en-US" sz="600" dirty="0">
                <a:solidFill>
                  <a:schemeClr val="bg1"/>
                </a:solidFill>
              </a:rPr>
              <a:t>April 2015. </a:t>
            </a:r>
          </a:p>
          <a:p>
            <a:endParaRPr lang="en-US" dirty="0">
              <a:solidFill>
                <a:schemeClr val="bg1"/>
              </a:solidFill>
            </a:endParaRPr>
          </a:p>
        </p:txBody>
      </p:sp>
      <p:pic>
        <p:nvPicPr>
          <p:cNvPr id="6" name="Picture 5"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4822" y="2569048"/>
            <a:ext cx="2537099" cy="1620238"/>
          </a:xfrm>
          <a:prstGeom prst="rect">
            <a:avLst/>
          </a:prstGeom>
        </p:spPr>
      </p:pic>
    </p:spTree>
    <p:extLst>
      <p:ext uri="{BB962C8B-B14F-4D97-AF65-F5344CB8AC3E}">
        <p14:creationId xmlns:p14="http://schemas.microsoft.com/office/powerpoint/2010/main" val="396149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5519532" y="1350493"/>
            <a:ext cx="5850835" cy="4824654"/>
          </a:xfrm>
          <a:prstGeom prst="rect">
            <a:avLst/>
          </a:prstGeom>
          <a:solidFill>
            <a:schemeClr val="accent3">
              <a:lumMod val="75000"/>
              <a:alpha val="70000"/>
            </a:schemeClr>
          </a:solidFill>
          <a:ln>
            <a:noFill/>
          </a:ln>
        </p:spPr>
        <p:txBody>
          <a:bodyPr wrap="square">
            <a:spAutoFit/>
          </a:bodyPr>
          <a:lstStyle/>
          <a:p>
            <a:pPr defTabSz="457200">
              <a:lnSpc>
                <a:spcPct val="150000"/>
              </a:lnSpc>
              <a:spcAft>
                <a:spcPts val="600"/>
              </a:spcAft>
              <a:defRPr/>
            </a:pPr>
            <a:endParaRPr lang="en-US" sz="800" b="1" dirty="0">
              <a:solidFill>
                <a:schemeClr val="bg1"/>
              </a:solidFill>
              <a:latin typeface="Arial" panose="020B0604020202020204" pitchFamily="34" charset="0"/>
              <a:cs typeface="Arial" panose="020B0604020202020204" pitchFamily="34" charset="0"/>
            </a:endParaRPr>
          </a:p>
          <a:p>
            <a:pPr algn="ctr" defTabSz="457200">
              <a:lnSpc>
                <a:spcPct val="150000"/>
              </a:lnSpc>
              <a:spcAft>
                <a:spcPts val="600"/>
              </a:spcAft>
              <a:defRPr/>
            </a:pPr>
            <a:r>
              <a:rPr lang="en-US" b="1" dirty="0">
                <a:solidFill>
                  <a:schemeClr val="bg1"/>
                </a:solidFill>
                <a:latin typeface="Arial" panose="020B0604020202020204" pitchFamily="34" charset="0"/>
                <a:cs typeface="Arial" panose="020B0604020202020204" pitchFamily="34" charset="0"/>
              </a:rPr>
              <a:t>“Throughout my high school career, I knew college was the right decision. However, my parents knew very little about the college application process and education system. Achieving Colligate Excellence and Success (ACES) provided all the necessary support and guidance to help me continue my educational pathway. ACES has always shown relentless support at both an educational and emotional level.” </a:t>
            </a:r>
          </a:p>
          <a:p>
            <a:pPr algn="ctr" defTabSz="457200">
              <a:lnSpc>
                <a:spcPct val="150000"/>
              </a:lnSpc>
              <a:spcAft>
                <a:spcPts val="600"/>
              </a:spcAft>
              <a:defRPr/>
            </a:pPr>
            <a:r>
              <a:rPr lang="en-US" b="1" dirty="0">
                <a:solidFill>
                  <a:schemeClr val="bg1"/>
                </a:solidFill>
                <a:latin typeface="Arial" panose="020B0604020202020204" pitchFamily="34" charset="0"/>
                <a:cs typeface="Arial" panose="020B0604020202020204" pitchFamily="34" charset="0"/>
              </a:rPr>
              <a:t>	  - Jorge Torres, ACES Student </a:t>
            </a:r>
          </a:p>
          <a:p>
            <a:pPr defTabSz="457200">
              <a:lnSpc>
                <a:spcPct val="150000"/>
              </a:lnSpc>
              <a:spcAft>
                <a:spcPts val="600"/>
              </a:spcAft>
              <a:defRPr/>
            </a:pPr>
            <a:endParaRPr lang="en-US" sz="800" b="1" dirty="0">
              <a:solidFill>
                <a:schemeClr val="bg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9B4DF8F9-1B42-475B-8B99-7114BF368121}"/>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 name="TextBox 4">
            <a:extLst>
              <a:ext uri="{FF2B5EF4-FFF2-40B4-BE49-F238E27FC236}">
                <a16:creationId xmlns:a16="http://schemas.microsoft.com/office/drawing/2014/main" id="{5958C086-AF43-4251-B3F9-47486B14E79B}"/>
              </a:ext>
            </a:extLst>
          </p:cNvPr>
          <p:cNvSpPr txBox="1"/>
          <p:nvPr/>
        </p:nvSpPr>
        <p:spPr>
          <a:xfrm>
            <a:off x="609600" y="766172"/>
            <a:ext cx="304800" cy="1142141"/>
          </a:xfrm>
          <a:prstGeom prst="rect">
            <a:avLst/>
          </a:prstGeom>
          <a:solidFill>
            <a:schemeClr val="bg1"/>
          </a:solidFill>
        </p:spPr>
        <p:txBody>
          <a:bodyPr wrap="square" rtlCol="0">
            <a:spAutoFit/>
          </a:bodyPr>
          <a:lstStyle/>
          <a:p>
            <a:endParaRPr lang="en-US" dirty="0"/>
          </a:p>
        </p:txBody>
      </p:sp>
      <p:pic>
        <p:nvPicPr>
          <p:cNvPr id="10" name="Picture 9">
            <a:extLst>
              <a:ext uri="{FF2B5EF4-FFF2-40B4-BE49-F238E27FC236}">
                <a16:creationId xmlns:a16="http://schemas.microsoft.com/office/drawing/2014/main" id="{2F6BF744-F499-47A5-A8A4-EE39B710A6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8468" y="1221911"/>
            <a:ext cx="3415309" cy="5121940"/>
          </a:xfrm>
          <a:prstGeom prst="rect">
            <a:avLst/>
          </a:prstGeom>
          <a:ln w="76200">
            <a:solidFill>
              <a:schemeClr val="bg1">
                <a:lumMod val="65000"/>
              </a:schemeClr>
            </a:solidFill>
          </a:ln>
        </p:spPr>
      </p:pic>
      <p:pic>
        <p:nvPicPr>
          <p:cNvPr id="2" name="Picture 1"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40814205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FBA6C62-1D4C-49CD-8FDB-ABFC6BC906BC}"/>
              </a:ext>
            </a:extLst>
          </p:cNvPr>
          <p:cNvSpPr txBox="1"/>
          <p:nvPr/>
        </p:nvSpPr>
        <p:spPr>
          <a:xfrm>
            <a:off x="850232" y="1212065"/>
            <a:ext cx="10427368" cy="507831"/>
          </a:xfrm>
          <a:prstGeom prst="rect">
            <a:avLst/>
          </a:prstGeom>
          <a:noFill/>
        </p:spPr>
        <p:txBody>
          <a:bodyPr wrap="square" rtlCol="0">
            <a:spAutoFit/>
          </a:bodyPr>
          <a:lstStyle/>
          <a:p>
            <a:r>
              <a:rPr lang="en-US" sz="2700" b="1" dirty="0">
                <a:latin typeface="Arial Narrow" panose="020B0606020202030204" pitchFamily="34" charset="0"/>
              </a:rPr>
              <a:t>Higher Education Is Out of Reach for Many Students in Montgomery County </a:t>
            </a:r>
          </a:p>
        </p:txBody>
      </p:sp>
      <p:graphicFrame>
        <p:nvGraphicFramePr>
          <p:cNvPr id="7" name="Diagram 6">
            <a:extLst>
              <a:ext uri="{FF2B5EF4-FFF2-40B4-BE49-F238E27FC236}">
                <a16:creationId xmlns:a16="http://schemas.microsoft.com/office/drawing/2014/main" id="{10712978-59DF-46E4-935A-65C2016B16D2}"/>
              </a:ext>
            </a:extLst>
          </p:cNvPr>
          <p:cNvGraphicFramePr/>
          <p:nvPr>
            <p:extLst>
              <p:ext uri="{D42A27DB-BD31-4B8C-83A1-F6EECF244321}">
                <p14:modId xmlns:p14="http://schemas.microsoft.com/office/powerpoint/2010/main" val="642118793"/>
              </p:ext>
            </p:extLst>
          </p:nvPr>
        </p:nvGraphicFramePr>
        <p:xfrm>
          <a:off x="1035760" y="6931304"/>
          <a:ext cx="6700990" cy="33004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FBB61EF7-F834-4127-8250-1E99499AEA13}"/>
              </a:ext>
            </a:extLst>
          </p:cNvPr>
          <p:cNvSpPr txBox="1"/>
          <p:nvPr/>
        </p:nvSpPr>
        <p:spPr>
          <a:xfrm>
            <a:off x="850230" y="1868816"/>
            <a:ext cx="9661739"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There remain significant barriers to entry into higher education and the workforce, especially for students from historically underrepresented backgrounds. Issues of access, affordability, and belonging put college out of reach for many students. </a:t>
            </a:r>
          </a:p>
          <a:p>
            <a:endParaRPr lang="en-US" dirty="0"/>
          </a:p>
        </p:txBody>
      </p:sp>
      <p:sp>
        <p:nvSpPr>
          <p:cNvPr id="5" name="Rectangle 4">
            <a:extLst>
              <a:ext uri="{FF2B5EF4-FFF2-40B4-BE49-F238E27FC236}">
                <a16:creationId xmlns:a16="http://schemas.microsoft.com/office/drawing/2014/main" id="{3AB42863-6014-4A7B-B4C0-3098235603BC}"/>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D509EFD-97E3-4E7E-A002-42338A312E60}"/>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8" name="Picture 7">
            <a:extLst>
              <a:ext uri="{FF2B5EF4-FFF2-40B4-BE49-F238E27FC236}">
                <a16:creationId xmlns:a16="http://schemas.microsoft.com/office/drawing/2014/main" id="{08E4915C-EA6E-4291-96C9-9B4430F53341}"/>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4025"/>
          <a:stretch/>
        </p:blipFill>
        <p:spPr>
          <a:xfrm>
            <a:off x="6842735" y="3091119"/>
            <a:ext cx="4872187" cy="3119595"/>
          </a:xfrm>
          <a:prstGeom prst="rect">
            <a:avLst/>
          </a:prstGeom>
        </p:spPr>
      </p:pic>
      <p:graphicFrame>
        <p:nvGraphicFramePr>
          <p:cNvPr id="16" name="Diagram 15">
            <a:extLst>
              <a:ext uri="{FF2B5EF4-FFF2-40B4-BE49-F238E27FC236}">
                <a16:creationId xmlns:a16="http://schemas.microsoft.com/office/drawing/2014/main" id="{769446B0-FD60-4ACF-9D61-4DAF162953A6}"/>
              </a:ext>
            </a:extLst>
          </p:cNvPr>
          <p:cNvGraphicFramePr/>
          <p:nvPr>
            <p:extLst>
              <p:ext uri="{D42A27DB-BD31-4B8C-83A1-F6EECF244321}">
                <p14:modId xmlns:p14="http://schemas.microsoft.com/office/powerpoint/2010/main" val="3290970859"/>
              </p:ext>
            </p:extLst>
          </p:nvPr>
        </p:nvGraphicFramePr>
        <p:xfrm>
          <a:off x="-352176" y="3091120"/>
          <a:ext cx="8228850" cy="230297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9" name="TextBox 8">
            <a:extLst>
              <a:ext uri="{FF2B5EF4-FFF2-40B4-BE49-F238E27FC236}">
                <a16:creationId xmlns:a16="http://schemas.microsoft.com/office/drawing/2014/main" id="{2234C94A-EC6A-4324-9372-9733089D8C96}"/>
              </a:ext>
            </a:extLst>
          </p:cNvPr>
          <p:cNvSpPr txBox="1"/>
          <p:nvPr/>
        </p:nvSpPr>
        <p:spPr>
          <a:xfrm>
            <a:off x="838043" y="3196509"/>
            <a:ext cx="841828" cy="446276"/>
          </a:xfrm>
          <a:prstGeom prst="rect">
            <a:avLst/>
          </a:prstGeom>
          <a:noFill/>
        </p:spPr>
        <p:txBody>
          <a:bodyPr wrap="square" rtlCol="0">
            <a:spAutoFit/>
          </a:bodyPr>
          <a:lstStyle/>
          <a:p>
            <a:r>
              <a:rPr lang="en-US" sz="2300" b="1" dirty="0">
                <a:solidFill>
                  <a:schemeClr val="bg1"/>
                </a:solidFill>
                <a:latin typeface="Arial" panose="020B0604020202020204" pitchFamily="34" charset="0"/>
                <a:cs typeface="Arial" panose="020B0604020202020204" pitchFamily="34" charset="0"/>
              </a:rPr>
              <a:t>21%</a:t>
            </a:r>
          </a:p>
        </p:txBody>
      </p:sp>
      <p:sp>
        <p:nvSpPr>
          <p:cNvPr id="12" name="TextBox 11">
            <a:extLst>
              <a:ext uri="{FF2B5EF4-FFF2-40B4-BE49-F238E27FC236}">
                <a16:creationId xmlns:a16="http://schemas.microsoft.com/office/drawing/2014/main" id="{92DD2F6C-F950-41CB-87DB-CB39720F16D1}"/>
              </a:ext>
            </a:extLst>
          </p:cNvPr>
          <p:cNvSpPr txBox="1"/>
          <p:nvPr/>
        </p:nvSpPr>
        <p:spPr>
          <a:xfrm>
            <a:off x="824791" y="4031418"/>
            <a:ext cx="841828" cy="446276"/>
          </a:xfrm>
          <a:prstGeom prst="rect">
            <a:avLst/>
          </a:prstGeom>
          <a:noFill/>
        </p:spPr>
        <p:txBody>
          <a:bodyPr wrap="square" rtlCol="0">
            <a:spAutoFit/>
          </a:bodyPr>
          <a:lstStyle/>
          <a:p>
            <a:r>
              <a:rPr lang="en-US" sz="2300" b="1" dirty="0">
                <a:solidFill>
                  <a:schemeClr val="bg1"/>
                </a:solidFill>
                <a:latin typeface="Arial" panose="020B0604020202020204" pitchFamily="34" charset="0"/>
                <a:cs typeface="Arial" panose="020B0604020202020204" pitchFamily="34" charset="0"/>
              </a:rPr>
              <a:t>33%</a:t>
            </a:r>
          </a:p>
        </p:txBody>
      </p:sp>
      <p:sp>
        <p:nvSpPr>
          <p:cNvPr id="11" name="TextBox 10">
            <a:extLst>
              <a:ext uri="{FF2B5EF4-FFF2-40B4-BE49-F238E27FC236}">
                <a16:creationId xmlns:a16="http://schemas.microsoft.com/office/drawing/2014/main" id="{17F2BA2D-F946-4289-9B5B-AB0D7FA22BC3}"/>
              </a:ext>
            </a:extLst>
          </p:cNvPr>
          <p:cNvSpPr txBox="1"/>
          <p:nvPr/>
        </p:nvSpPr>
        <p:spPr>
          <a:xfrm>
            <a:off x="824791" y="4831652"/>
            <a:ext cx="841828" cy="446276"/>
          </a:xfrm>
          <a:prstGeom prst="rect">
            <a:avLst/>
          </a:prstGeom>
          <a:noFill/>
        </p:spPr>
        <p:txBody>
          <a:bodyPr wrap="square" rtlCol="0">
            <a:spAutoFit/>
          </a:bodyPr>
          <a:lstStyle/>
          <a:p>
            <a:r>
              <a:rPr lang="en-US" sz="2300" b="1" dirty="0">
                <a:solidFill>
                  <a:schemeClr val="bg1"/>
                </a:solidFill>
                <a:latin typeface="Arial" panose="020B0604020202020204" pitchFamily="34" charset="0"/>
                <a:cs typeface="Arial" panose="020B0604020202020204" pitchFamily="34" charset="0"/>
              </a:rPr>
              <a:t>10%</a:t>
            </a:r>
          </a:p>
        </p:txBody>
      </p:sp>
      <p:grpSp>
        <p:nvGrpSpPr>
          <p:cNvPr id="21" name="Group 20">
            <a:extLst>
              <a:ext uri="{FF2B5EF4-FFF2-40B4-BE49-F238E27FC236}">
                <a16:creationId xmlns:a16="http://schemas.microsoft.com/office/drawing/2014/main" id="{63152C6E-8527-4585-A1D9-436F02D4BF11}"/>
              </a:ext>
            </a:extLst>
          </p:cNvPr>
          <p:cNvGrpSpPr/>
          <p:nvPr/>
        </p:nvGrpSpPr>
        <p:grpSpPr>
          <a:xfrm>
            <a:off x="1201954" y="5552882"/>
            <a:ext cx="5472185" cy="657831"/>
            <a:chOff x="1255638" y="1209860"/>
            <a:chExt cx="5472185" cy="657831"/>
          </a:xfrm>
        </p:grpSpPr>
        <p:sp>
          <p:nvSpPr>
            <p:cNvPr id="23" name="Arrow: Pentagon 22">
              <a:extLst>
                <a:ext uri="{FF2B5EF4-FFF2-40B4-BE49-F238E27FC236}">
                  <a16:creationId xmlns:a16="http://schemas.microsoft.com/office/drawing/2014/main" id="{EBFF6D0B-8DC2-44B4-8D4C-4E7F7BB0F2E4}"/>
                </a:ext>
              </a:extLst>
            </p:cNvPr>
            <p:cNvSpPr/>
            <p:nvPr/>
          </p:nvSpPr>
          <p:spPr>
            <a:xfrm rot="10800000">
              <a:off x="1255638" y="1209860"/>
              <a:ext cx="5472185" cy="657831"/>
            </a:xfrm>
            <a:prstGeom prst="homePlate">
              <a:avLst/>
            </a:prstGeom>
            <a:solidFill>
              <a:schemeClr val="bg1">
                <a:lumMod val="8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4" name="Arrow: Pentagon 4">
              <a:extLst>
                <a:ext uri="{FF2B5EF4-FFF2-40B4-BE49-F238E27FC236}">
                  <a16:creationId xmlns:a16="http://schemas.microsoft.com/office/drawing/2014/main" id="{7C40AC7D-4512-4798-9B7F-24F456A56F46}"/>
                </a:ext>
              </a:extLst>
            </p:cNvPr>
            <p:cNvSpPr txBox="1"/>
            <p:nvPr/>
          </p:nvSpPr>
          <p:spPr>
            <a:xfrm>
              <a:off x="1542790" y="1257146"/>
              <a:ext cx="4811584" cy="547783"/>
            </a:xfrm>
            <a:prstGeom prst="rect">
              <a:avLst/>
            </a:prstGeom>
            <a:solidFill>
              <a:srgbClr val="D9D9D9"/>
            </a:solidFill>
          </p:spPr>
          <p:style>
            <a:lnRef idx="0">
              <a:scrgbClr r="0" g="0" b="0"/>
            </a:lnRef>
            <a:fillRef idx="0">
              <a:scrgbClr r="0" g="0" b="0"/>
            </a:fillRef>
            <a:effectRef idx="0">
              <a:scrgbClr r="0" g="0" b="0"/>
            </a:effectRef>
            <a:fontRef idx="minor">
              <a:schemeClr val="lt1"/>
            </a:fontRef>
          </p:style>
          <p:txBody>
            <a:bodyPr spcFirstLastPara="0" vert="horz" wrap="square" lIns="290085" tIns="53340" rIns="99568" bIns="53340" numCol="1" spcCol="1270" anchor="ctr" anchorCtr="0">
              <a:noAutofit/>
            </a:bodyPr>
            <a:lstStyle/>
            <a:p>
              <a:pPr algn="ctr" defTabSz="622300">
                <a:lnSpc>
                  <a:spcPct val="90000"/>
                </a:lnSpc>
                <a:spcBef>
                  <a:spcPct val="0"/>
                </a:spcBef>
                <a:spcAft>
                  <a:spcPct val="35000"/>
                </a:spcAft>
              </a:pPr>
              <a:r>
                <a:rPr lang="en-US" sz="1400" dirty="0">
                  <a:solidFill>
                    <a:schemeClr val="tx1"/>
                  </a:solidFill>
                  <a:latin typeface="Arial" panose="020B0604020202020204" pitchFamily="34" charset="0"/>
                  <a:cs typeface="Arial" panose="020B0604020202020204" pitchFamily="34" charset="0"/>
                </a:rPr>
                <a:t>Of new jobs in DC require education beyond a high school diploma</a:t>
              </a:r>
              <a:r>
                <a:rPr lang="en-US" sz="1400" baseline="30000" dirty="0">
                  <a:solidFill>
                    <a:schemeClr val="tx1"/>
                  </a:solidFill>
                  <a:latin typeface="Arial" panose="020B0604020202020204" pitchFamily="34" charset="0"/>
                  <a:cs typeface="Arial" panose="020B0604020202020204" pitchFamily="34" charset="0"/>
                </a:rPr>
                <a:t>4</a:t>
              </a:r>
              <a:r>
                <a:rPr lang="en-US" sz="1400" dirty="0">
                  <a:solidFill>
                    <a:schemeClr val="tx1"/>
                  </a:solidFill>
                  <a:latin typeface="Arial" panose="020B0604020202020204" pitchFamily="34" charset="0"/>
                  <a:cs typeface="Arial" panose="020B0604020202020204" pitchFamily="34" charset="0"/>
                </a:rPr>
                <a:t> </a:t>
              </a:r>
            </a:p>
          </p:txBody>
        </p:sp>
      </p:grpSp>
      <p:sp>
        <p:nvSpPr>
          <p:cNvPr id="22" name="Oval 21">
            <a:extLst>
              <a:ext uri="{FF2B5EF4-FFF2-40B4-BE49-F238E27FC236}">
                <a16:creationId xmlns:a16="http://schemas.microsoft.com/office/drawing/2014/main" id="{33765475-ED78-4865-8F58-F8D36081E915}"/>
              </a:ext>
            </a:extLst>
          </p:cNvPr>
          <p:cNvSpPr/>
          <p:nvPr/>
        </p:nvSpPr>
        <p:spPr>
          <a:xfrm>
            <a:off x="879948" y="5556015"/>
            <a:ext cx="657831" cy="657831"/>
          </a:xfrm>
          <a:prstGeom prst="ellipse">
            <a:avLst/>
          </a:prstGeom>
          <a:solidFill>
            <a:srgbClr val="0070C0"/>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0" name="TextBox 9">
            <a:extLst>
              <a:ext uri="{FF2B5EF4-FFF2-40B4-BE49-F238E27FC236}">
                <a16:creationId xmlns:a16="http://schemas.microsoft.com/office/drawing/2014/main" id="{E2C7D162-57A0-4E03-B74B-22F9A662EF61}"/>
              </a:ext>
            </a:extLst>
          </p:cNvPr>
          <p:cNvSpPr txBox="1"/>
          <p:nvPr/>
        </p:nvSpPr>
        <p:spPr>
          <a:xfrm>
            <a:off x="850230" y="5663671"/>
            <a:ext cx="841828" cy="446276"/>
          </a:xfrm>
          <a:prstGeom prst="rect">
            <a:avLst/>
          </a:prstGeom>
          <a:noFill/>
        </p:spPr>
        <p:txBody>
          <a:bodyPr wrap="square" rtlCol="0">
            <a:spAutoFit/>
          </a:bodyPr>
          <a:lstStyle/>
          <a:p>
            <a:r>
              <a:rPr lang="en-US" sz="2300" b="1" dirty="0">
                <a:solidFill>
                  <a:schemeClr val="bg1"/>
                </a:solidFill>
                <a:latin typeface="Arial" panose="020B0604020202020204" pitchFamily="34" charset="0"/>
                <a:cs typeface="Arial" panose="020B0604020202020204" pitchFamily="34" charset="0"/>
              </a:rPr>
              <a:t>75%</a:t>
            </a:r>
          </a:p>
        </p:txBody>
      </p:sp>
      <p:pic>
        <p:nvPicPr>
          <p:cNvPr id="20" name="Picture 19" descr="ACESLogo_Modified_White.em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3982608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0AB696-BC61-4C05-9425-D11F8147B720}"/>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C1566EB-2BA8-4067-8E42-DB463D3DE54D}"/>
              </a:ext>
            </a:extLst>
          </p:cNvPr>
          <p:cNvPicPr>
            <a:picLocks noChangeAspect="1"/>
          </p:cNvPicPr>
          <p:nvPr/>
        </p:nvPicPr>
        <p:blipFill rotWithShape="1">
          <a:blip r:embed="rId3"/>
          <a:srcRect r="74545"/>
          <a:stretch/>
        </p:blipFill>
        <p:spPr>
          <a:xfrm>
            <a:off x="7460453" y="4233269"/>
            <a:ext cx="726285" cy="920576"/>
          </a:xfrm>
          <a:prstGeom prst="rect">
            <a:avLst/>
          </a:prstGeom>
        </p:spPr>
      </p:pic>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2" name="TextBox 1">
            <a:extLst>
              <a:ext uri="{FF2B5EF4-FFF2-40B4-BE49-F238E27FC236}">
                <a16:creationId xmlns:a16="http://schemas.microsoft.com/office/drawing/2014/main" id="{3FBA6C62-1D4C-49CD-8FDB-ABFC6BC906BC}"/>
              </a:ext>
            </a:extLst>
          </p:cNvPr>
          <p:cNvSpPr txBox="1"/>
          <p:nvPr/>
        </p:nvSpPr>
        <p:spPr>
          <a:xfrm>
            <a:off x="850232" y="974756"/>
            <a:ext cx="8341647" cy="954107"/>
          </a:xfrm>
          <a:prstGeom prst="rect">
            <a:avLst/>
          </a:prstGeom>
          <a:noFill/>
        </p:spPr>
        <p:txBody>
          <a:bodyPr wrap="square" rtlCol="0">
            <a:spAutoFit/>
          </a:bodyPr>
          <a:lstStyle/>
          <a:p>
            <a:r>
              <a:rPr lang="en-US" sz="2700" b="1" dirty="0">
                <a:latin typeface="Arial Narrow" panose="020B0606020202030204" pitchFamily="34" charset="0"/>
              </a:rPr>
              <a:t>If Not Addressed, the Gap in College Attainment and Graduation Will Continue to Grow </a:t>
            </a:r>
          </a:p>
        </p:txBody>
      </p:sp>
      <p:sp>
        <p:nvSpPr>
          <p:cNvPr id="10" name="Rectangle 9">
            <a:extLst>
              <a:ext uri="{FF2B5EF4-FFF2-40B4-BE49-F238E27FC236}">
                <a16:creationId xmlns:a16="http://schemas.microsoft.com/office/drawing/2014/main" id="{D23ACFCF-C750-4A30-B5B1-AF6A65F3865F}"/>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7" name="TextBox 6">
            <a:extLst>
              <a:ext uri="{FF2B5EF4-FFF2-40B4-BE49-F238E27FC236}">
                <a16:creationId xmlns:a16="http://schemas.microsoft.com/office/drawing/2014/main" id="{8288E9DC-BC07-4562-87AE-21E2B4A71045}"/>
              </a:ext>
            </a:extLst>
          </p:cNvPr>
          <p:cNvSpPr txBox="1"/>
          <p:nvPr/>
        </p:nvSpPr>
        <p:spPr>
          <a:xfrm>
            <a:off x="8574157" y="1272209"/>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FB95DB9A-3D31-4B58-8E16-9F08238A0124}"/>
              </a:ext>
            </a:extLst>
          </p:cNvPr>
          <p:cNvSpPr txBox="1"/>
          <p:nvPr/>
        </p:nvSpPr>
        <p:spPr>
          <a:xfrm>
            <a:off x="7460453" y="4233269"/>
            <a:ext cx="723886" cy="920576"/>
          </a:xfrm>
          <a:prstGeom prst="rect">
            <a:avLst/>
          </a:prstGeom>
          <a:solidFill>
            <a:schemeClr val="bg1"/>
          </a:solidFill>
        </p:spPr>
        <p:txBody>
          <a:bodyPr wrap="square" rtlCol="0">
            <a:spAutoFit/>
          </a:bodyPr>
          <a:lstStyle/>
          <a:p>
            <a:endParaRPr lang="en-US" dirty="0"/>
          </a:p>
        </p:txBody>
      </p:sp>
      <p:sp>
        <p:nvSpPr>
          <p:cNvPr id="9" name="TextBox 8">
            <a:extLst>
              <a:ext uri="{FF2B5EF4-FFF2-40B4-BE49-F238E27FC236}">
                <a16:creationId xmlns:a16="http://schemas.microsoft.com/office/drawing/2014/main" id="{276F16E5-5D13-4B7D-8B1A-7DE2659816A0}"/>
              </a:ext>
            </a:extLst>
          </p:cNvPr>
          <p:cNvSpPr txBox="1"/>
          <p:nvPr/>
        </p:nvSpPr>
        <p:spPr>
          <a:xfrm>
            <a:off x="5943600" y="3581400"/>
            <a:ext cx="5527176" cy="1477328"/>
          </a:xfrm>
          <a:prstGeom prst="rect">
            <a:avLst/>
          </a:prstGeom>
          <a:solidFill>
            <a:srgbClr val="D9D9D9"/>
          </a:solidFill>
        </p:spPr>
        <p:txBody>
          <a:bodyPr wrap="square" rtlCol="0">
            <a:spAutoFit/>
          </a:bodyPr>
          <a:lstStyle/>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 higher income districts of the county, more than 8 in 10 adults 25 years and older have a postsecondary degree. </a:t>
            </a:r>
          </a:p>
          <a:p>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latin typeface="Arial" panose="020B0604020202020204" pitchFamily="34" charset="0"/>
                <a:cs typeface="Arial" panose="020B0604020202020204" pitchFamily="34" charset="0"/>
              </a:rPr>
              <a:t>In lower income districts of the county, 5 in 10 adults 25 years and older have postsecondary degrees.</a:t>
            </a:r>
            <a:r>
              <a:rPr lang="en-US" sz="1600" baseline="30000" dirty="0">
                <a:latin typeface="Arial" panose="020B0604020202020204" pitchFamily="34" charset="0"/>
                <a:cs typeface="Arial" panose="020B0604020202020204" pitchFamily="34" charset="0"/>
              </a:rPr>
              <a:t>5</a:t>
            </a:r>
            <a:r>
              <a:rPr lang="en-US" sz="1600" dirty="0">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9D45E98-ECB4-458C-A138-FE2E06F0AB11}"/>
              </a:ext>
            </a:extLst>
          </p:cNvPr>
          <p:cNvSpPr/>
          <p:nvPr/>
        </p:nvSpPr>
        <p:spPr>
          <a:xfrm>
            <a:off x="5800069" y="2031132"/>
            <a:ext cx="5548176" cy="1200329"/>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Although Montgomery County Public Schools boasts one of the best graduation rates in the nation—with 90% of students earning a high school diploma—college achievement rates vary widely. </a:t>
            </a:r>
          </a:p>
        </p:txBody>
      </p:sp>
      <p:pic>
        <p:nvPicPr>
          <p:cNvPr id="14" name="Picture 13">
            <a:extLst>
              <a:ext uri="{FF2B5EF4-FFF2-40B4-BE49-F238E27FC236}">
                <a16:creationId xmlns:a16="http://schemas.microsoft.com/office/drawing/2014/main" id="{92E5ECB7-ECA7-4418-A321-2BBD61DCA2B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7157" t="2514" r="7165" b="4948"/>
          <a:stretch/>
        </p:blipFill>
        <p:spPr>
          <a:xfrm>
            <a:off x="1012270" y="2143538"/>
            <a:ext cx="4364401" cy="3130827"/>
          </a:xfrm>
          <a:prstGeom prst="rect">
            <a:avLst/>
          </a:prstGeom>
        </p:spPr>
      </p:pic>
      <p:sp>
        <p:nvSpPr>
          <p:cNvPr id="24" name="TextBox 23">
            <a:extLst>
              <a:ext uri="{FF2B5EF4-FFF2-40B4-BE49-F238E27FC236}">
                <a16:creationId xmlns:a16="http://schemas.microsoft.com/office/drawing/2014/main" id="{539D56CE-E063-41D7-87B6-BD7551A97EC6}"/>
              </a:ext>
            </a:extLst>
          </p:cNvPr>
          <p:cNvSpPr txBox="1"/>
          <p:nvPr/>
        </p:nvSpPr>
        <p:spPr>
          <a:xfrm>
            <a:off x="932758" y="5576571"/>
            <a:ext cx="10164418" cy="646331"/>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This data suggests that gaps in graduation rates, college access, and degree attainment exist and ACES works to address these gaps. </a:t>
            </a:r>
            <a:endParaRPr lang="en-US" dirty="0"/>
          </a:p>
        </p:txBody>
      </p:sp>
      <p:pic>
        <p:nvPicPr>
          <p:cNvPr id="16" name="Picture 15" descr="ACESLogo_Modified_White.em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3757772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850231" y="2234854"/>
            <a:ext cx="10601582" cy="4339650"/>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Since its launch in 2013, ACES has been building equitable opportunities for students in Montgomery County to earn their bachelor’s degree and enter into a career. </a:t>
            </a:r>
          </a:p>
          <a:p>
            <a:pPr defTabSz="457200">
              <a:defRPr/>
            </a:pPr>
            <a:endParaRPr lang="en-US" dirty="0">
              <a:latin typeface="Arial" panose="020B0604020202020204" pitchFamily="34" charset="0"/>
              <a:cs typeface="Arial" panose="020B0604020202020204" pitchFamily="34" charset="0"/>
            </a:endParaRPr>
          </a:p>
          <a:p>
            <a:pPr defTabSz="457200">
              <a:defRPr/>
            </a:pPr>
            <a:r>
              <a:rPr lang="en-US" dirty="0">
                <a:latin typeface="Arial" panose="020B0604020202020204" pitchFamily="34" charset="0"/>
                <a:cs typeface="Arial" panose="020B0604020202020204" pitchFamily="34" charset="0"/>
              </a:rPr>
              <a:t>A unique partnership between 14 high schools in Montgomery County Public Schools, Montgomery College, and the Universities at Shady Grove, ACES provides access to individualized coaching, scholarship opportunities, and career readiness.</a:t>
            </a:r>
          </a:p>
          <a:p>
            <a:pPr defTabSz="457200">
              <a:defRPr/>
            </a:pPr>
            <a:endParaRPr lang="en-US" dirty="0">
              <a:latin typeface="Arial" panose="020B0604020202020204" pitchFamily="34" charset="0"/>
              <a:cs typeface="Arial" panose="020B0604020202020204" pitchFamily="34" charset="0"/>
            </a:endParaRPr>
          </a:p>
          <a:p>
            <a:pPr defTabSz="457200">
              <a:defRPr/>
            </a:pPr>
            <a:r>
              <a:rPr lang="en-US" dirty="0">
                <a:latin typeface="Arial" panose="020B0604020202020204" pitchFamily="34" charset="0"/>
                <a:cs typeface="Arial" panose="020B0604020202020204" pitchFamily="34" charset="0"/>
              </a:rPr>
              <a:t>The results are a sharp increase in;  </a:t>
            </a:r>
          </a:p>
          <a:p>
            <a:pPr defTabSz="457200">
              <a:defRPr/>
            </a:pPr>
            <a:endParaRPr lang="en-US" sz="800" dirty="0">
              <a:latin typeface="Arial" panose="020B0604020202020204" pitchFamily="34" charset="0"/>
              <a:cs typeface="Arial" panose="020B0604020202020204" pitchFamily="34" charset="0"/>
            </a:endParaRPr>
          </a:p>
          <a:p>
            <a:pPr defTabSz="457200">
              <a:defRPr/>
            </a:pPr>
            <a:endParaRPr lang="en-US" sz="800" dirty="0">
              <a:latin typeface="Arial" panose="020B0604020202020204" pitchFamily="34" charset="0"/>
              <a:cs typeface="Arial" panose="020B0604020202020204" pitchFamily="34" charset="0"/>
            </a:endParaRPr>
          </a:p>
          <a:p>
            <a:pPr defTabSz="457200">
              <a:defRPr/>
            </a:pPr>
            <a:endParaRPr lang="en-US" sz="800" dirty="0">
              <a:latin typeface="Arial" panose="020B0604020202020204" pitchFamily="34" charset="0"/>
              <a:cs typeface="Arial" panose="020B0604020202020204" pitchFamily="34" charset="0"/>
            </a:endParaRPr>
          </a:p>
          <a:p>
            <a:pPr defTabSz="457200">
              <a:defRPr/>
            </a:pPr>
            <a:endParaRPr lang="en-US" dirty="0">
              <a:latin typeface="Arial" panose="020B0604020202020204" pitchFamily="34" charset="0"/>
              <a:cs typeface="Arial" panose="020B0604020202020204" pitchFamily="34" charset="0"/>
            </a:endParaRPr>
          </a:p>
          <a:p>
            <a:pPr defTabSz="457200">
              <a:defRPr/>
            </a:pPr>
            <a:endParaRPr lang="en-US" dirty="0">
              <a:latin typeface="Arial" panose="020B0604020202020204" pitchFamily="34" charset="0"/>
              <a:cs typeface="Arial" panose="020B0604020202020204" pitchFamily="34" charset="0"/>
            </a:endParaRPr>
          </a:p>
          <a:p>
            <a:pPr defTabSz="457200">
              <a:defRPr/>
            </a:pPr>
            <a:endParaRPr lang="en-US" dirty="0">
              <a:latin typeface="Arial" panose="020B0604020202020204" pitchFamily="34" charset="0"/>
              <a:cs typeface="Arial" panose="020B0604020202020204" pitchFamily="34" charset="0"/>
            </a:endParaRPr>
          </a:p>
          <a:p>
            <a:pPr defTabSz="457200">
              <a:defRPr/>
            </a:pPr>
            <a:endParaRPr lang="en-US" dirty="0">
              <a:latin typeface="Arial" panose="020B0604020202020204" pitchFamily="34" charset="0"/>
              <a:cs typeface="Arial" panose="020B0604020202020204" pitchFamily="34" charset="0"/>
            </a:endParaRPr>
          </a:p>
          <a:p>
            <a:pPr defTabSz="457200">
              <a:defRPr/>
            </a:pPr>
            <a:endParaRPr lang="en-US" dirty="0">
              <a:latin typeface="Arial" panose="020B0604020202020204" pitchFamily="34" charset="0"/>
              <a:cs typeface="Arial" panose="020B0604020202020204" pitchFamily="34" charset="0"/>
            </a:endParaRPr>
          </a:p>
          <a:p>
            <a:pPr defTabSz="457200">
              <a:defRPr/>
            </a:pPr>
            <a:r>
              <a:rPr lang="en-US" b="1" dirty="0">
                <a:latin typeface="Arial" panose="020B0604020202020204" pitchFamily="34" charset="0"/>
                <a:cs typeface="Arial" panose="020B0604020202020204" pitchFamily="34" charset="0"/>
              </a:rPr>
              <a:t>Equipping students to join the region’s workforce and contribute back to the local economy. </a:t>
            </a:r>
          </a:p>
        </p:txBody>
      </p:sp>
      <p:sp>
        <p:nvSpPr>
          <p:cNvPr id="2" name="TextBox 1">
            <a:extLst>
              <a:ext uri="{FF2B5EF4-FFF2-40B4-BE49-F238E27FC236}">
                <a16:creationId xmlns:a16="http://schemas.microsoft.com/office/drawing/2014/main" id="{3FBA6C62-1D4C-49CD-8FDB-ABFC6BC906BC}"/>
              </a:ext>
            </a:extLst>
          </p:cNvPr>
          <p:cNvSpPr txBox="1"/>
          <p:nvPr/>
        </p:nvSpPr>
        <p:spPr>
          <a:xfrm>
            <a:off x="850231" y="1037715"/>
            <a:ext cx="9593180" cy="954107"/>
          </a:xfrm>
          <a:prstGeom prst="rect">
            <a:avLst/>
          </a:prstGeom>
          <a:noFill/>
        </p:spPr>
        <p:txBody>
          <a:bodyPr wrap="square" rtlCol="0">
            <a:spAutoFit/>
          </a:bodyPr>
          <a:lstStyle/>
          <a:p>
            <a:r>
              <a:rPr lang="en-US" sz="2700" b="1" dirty="0">
                <a:latin typeface="Arial Narrow" panose="020B0606020202030204" pitchFamily="34" charset="0"/>
              </a:rPr>
              <a:t>ACES Provides a Realistic Pathway for </a:t>
            </a:r>
          </a:p>
          <a:p>
            <a:r>
              <a:rPr lang="en-US" sz="2700" b="1" dirty="0">
                <a:latin typeface="Arial Narrow" panose="020B0606020202030204" pitchFamily="34" charset="0"/>
              </a:rPr>
              <a:t>Students to Get to and Through College</a:t>
            </a:r>
          </a:p>
        </p:txBody>
      </p:sp>
      <p:sp>
        <p:nvSpPr>
          <p:cNvPr id="7" name="Rectangle 6">
            <a:extLst>
              <a:ext uri="{FF2B5EF4-FFF2-40B4-BE49-F238E27FC236}">
                <a16:creationId xmlns:a16="http://schemas.microsoft.com/office/drawing/2014/main" id="{1A0C61C4-8372-4AEC-BE98-F2210A2CDFB1}"/>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E8A288-D78D-450C-8042-3628D7E6CAF2}"/>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1E92C8D3-5474-4343-884B-752BB0E2B421}"/>
              </a:ext>
            </a:extLst>
          </p:cNvPr>
          <p:cNvSpPr/>
          <p:nvPr/>
        </p:nvSpPr>
        <p:spPr>
          <a:xfrm>
            <a:off x="2525485" y="4836018"/>
            <a:ext cx="2108045" cy="954107"/>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College </a:t>
            </a:r>
          </a:p>
          <a:p>
            <a:pPr algn="ctr"/>
            <a:r>
              <a:rPr lang="en-US" dirty="0">
                <a:solidFill>
                  <a:schemeClr val="tx1"/>
                </a:solidFill>
                <a:latin typeface="Arial" panose="020B0604020202020204" pitchFamily="34" charset="0"/>
                <a:cs typeface="Arial" panose="020B0604020202020204" pitchFamily="34" charset="0"/>
              </a:rPr>
              <a:t>Readiness</a:t>
            </a:r>
          </a:p>
        </p:txBody>
      </p:sp>
      <p:sp>
        <p:nvSpPr>
          <p:cNvPr id="4" name="Arrow: Down 3">
            <a:extLst>
              <a:ext uri="{FF2B5EF4-FFF2-40B4-BE49-F238E27FC236}">
                <a16:creationId xmlns:a16="http://schemas.microsoft.com/office/drawing/2014/main" id="{3DE38C88-29F8-4579-9A1B-70D173CC2514}"/>
              </a:ext>
            </a:extLst>
          </p:cNvPr>
          <p:cNvSpPr/>
          <p:nvPr/>
        </p:nvSpPr>
        <p:spPr>
          <a:xfrm rot="10800000">
            <a:off x="2220684" y="4633493"/>
            <a:ext cx="766562" cy="954107"/>
          </a:xfrm>
          <a:prstGeom prst="downArrow">
            <a:avLst/>
          </a:prstGeom>
          <a:solidFill>
            <a:srgbClr val="5FC5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808AB45-C17A-44A7-AD2F-B59D5A115B34}"/>
              </a:ext>
            </a:extLst>
          </p:cNvPr>
          <p:cNvSpPr/>
          <p:nvPr/>
        </p:nvSpPr>
        <p:spPr>
          <a:xfrm>
            <a:off x="5105399" y="4836018"/>
            <a:ext cx="2108045" cy="954107"/>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College Applications </a:t>
            </a:r>
          </a:p>
        </p:txBody>
      </p:sp>
      <p:sp>
        <p:nvSpPr>
          <p:cNvPr id="12" name="Arrow: Down 11">
            <a:extLst>
              <a:ext uri="{FF2B5EF4-FFF2-40B4-BE49-F238E27FC236}">
                <a16:creationId xmlns:a16="http://schemas.microsoft.com/office/drawing/2014/main" id="{507C0D0E-19AA-46D9-A984-4F0432460C99}"/>
              </a:ext>
            </a:extLst>
          </p:cNvPr>
          <p:cNvSpPr/>
          <p:nvPr/>
        </p:nvSpPr>
        <p:spPr>
          <a:xfrm rot="10800000">
            <a:off x="4800598" y="4633493"/>
            <a:ext cx="766562" cy="954107"/>
          </a:xfrm>
          <a:prstGeom prst="downArrow">
            <a:avLst/>
          </a:prstGeom>
          <a:solidFill>
            <a:srgbClr val="5FC5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979F301-4021-400C-BA80-6954D770714A}"/>
              </a:ext>
            </a:extLst>
          </p:cNvPr>
          <p:cNvSpPr/>
          <p:nvPr/>
        </p:nvSpPr>
        <p:spPr>
          <a:xfrm>
            <a:off x="7685312" y="4836018"/>
            <a:ext cx="2108045" cy="954107"/>
          </a:xfrm>
          <a:prstGeom prst="rect">
            <a:avLst/>
          </a:prstGeom>
          <a:solidFill>
            <a:srgbClr val="D9D9D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Graduation</a:t>
            </a:r>
          </a:p>
          <a:p>
            <a:pPr algn="ctr"/>
            <a:r>
              <a:rPr lang="en-US" dirty="0">
                <a:solidFill>
                  <a:schemeClr val="tx1"/>
                </a:solidFill>
                <a:latin typeface="Arial" panose="020B0604020202020204" pitchFamily="34" charset="0"/>
                <a:cs typeface="Arial" panose="020B0604020202020204" pitchFamily="34" charset="0"/>
              </a:rPr>
              <a:t> Rates </a:t>
            </a:r>
          </a:p>
        </p:txBody>
      </p:sp>
      <p:sp>
        <p:nvSpPr>
          <p:cNvPr id="14" name="Arrow: Down 13">
            <a:extLst>
              <a:ext uri="{FF2B5EF4-FFF2-40B4-BE49-F238E27FC236}">
                <a16:creationId xmlns:a16="http://schemas.microsoft.com/office/drawing/2014/main" id="{3BF1659E-0838-45A9-9905-A11DDE70E27C}"/>
              </a:ext>
            </a:extLst>
          </p:cNvPr>
          <p:cNvSpPr/>
          <p:nvPr/>
        </p:nvSpPr>
        <p:spPr>
          <a:xfrm rot="10800000">
            <a:off x="7380511" y="4633493"/>
            <a:ext cx="766562" cy="954107"/>
          </a:xfrm>
          <a:prstGeom prst="downArrow">
            <a:avLst/>
          </a:prstGeom>
          <a:solidFill>
            <a:srgbClr val="5FC5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CESLogo_Modified_White.em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2014803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69DC82C-695E-4CA5-BE2D-944765BD4F8B}"/>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34467"/>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6881033" y="2426256"/>
            <a:ext cx="4991653" cy="646331"/>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Sara didn’t consider attending college until ACES showed her it was possible.</a:t>
            </a:r>
          </a:p>
        </p:txBody>
      </p:sp>
      <p:pic>
        <p:nvPicPr>
          <p:cNvPr id="7" name="Picture 6">
            <a:extLst>
              <a:ext uri="{FF2B5EF4-FFF2-40B4-BE49-F238E27FC236}">
                <a16:creationId xmlns:a16="http://schemas.microsoft.com/office/drawing/2014/main" id="{1F4516B7-6A18-41B8-9F5F-0D701726C93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726" t="4806" r="3461" b="6696"/>
          <a:stretch/>
        </p:blipFill>
        <p:spPr>
          <a:xfrm>
            <a:off x="584773" y="1328081"/>
            <a:ext cx="5918359" cy="3921955"/>
          </a:xfrm>
          <a:prstGeom prst="rect">
            <a:avLst/>
          </a:prstGeom>
        </p:spPr>
      </p:pic>
      <p:sp>
        <p:nvSpPr>
          <p:cNvPr id="12" name="TextBox 11">
            <a:extLst>
              <a:ext uri="{FF2B5EF4-FFF2-40B4-BE49-F238E27FC236}">
                <a16:creationId xmlns:a16="http://schemas.microsoft.com/office/drawing/2014/main" id="{F8FCAFB4-CB56-493C-877B-AFC65AA82F75}"/>
              </a:ext>
            </a:extLst>
          </p:cNvPr>
          <p:cNvSpPr txBox="1"/>
          <p:nvPr/>
        </p:nvSpPr>
        <p:spPr>
          <a:xfrm>
            <a:off x="6881033" y="3228553"/>
            <a:ext cx="5290891" cy="2308324"/>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Through individualized coaching and college application guidance, she received a full ride scholarship, and is the first in her family to attend college. Sara graduated from the University of Maryland’s Robert H. Smith School of Business in the fall and start working fulltime at the global accounting firm, Grant Thornton.</a:t>
            </a:r>
          </a:p>
          <a:p>
            <a:endParaRPr lang="en-US" dirty="0"/>
          </a:p>
        </p:txBody>
      </p:sp>
      <p:sp>
        <p:nvSpPr>
          <p:cNvPr id="5" name="TextBox 4">
            <a:extLst>
              <a:ext uri="{FF2B5EF4-FFF2-40B4-BE49-F238E27FC236}">
                <a16:creationId xmlns:a16="http://schemas.microsoft.com/office/drawing/2014/main" id="{1B4B88BA-430E-48C5-80C9-37D5A8F088F1}"/>
              </a:ext>
            </a:extLst>
          </p:cNvPr>
          <p:cNvSpPr txBox="1"/>
          <p:nvPr/>
        </p:nvSpPr>
        <p:spPr>
          <a:xfrm>
            <a:off x="1073624" y="5723817"/>
            <a:ext cx="10044752" cy="615553"/>
          </a:xfrm>
          <a:prstGeom prst="rect">
            <a:avLst/>
          </a:prstGeom>
          <a:solidFill>
            <a:srgbClr val="D9D9D9">
              <a:alpha val="61961"/>
            </a:srgbClr>
          </a:solidFill>
        </p:spPr>
        <p:txBody>
          <a:bodyPr wrap="square" rtlCol="0">
            <a:spAutoFit/>
          </a:bodyPr>
          <a:lstStyle/>
          <a:p>
            <a:pPr algn="ctr"/>
            <a:r>
              <a:rPr lang="en-US" sz="1700" b="1" dirty="0">
                <a:latin typeface="Arial" panose="020B0604020202020204" pitchFamily="34" charset="0"/>
                <a:cs typeface="Arial" panose="020B0604020202020204" pitchFamily="34" charset="0"/>
              </a:rPr>
              <a:t>“ACES helped me develop a personality that I never knew I had. It has made me the woman I am today and I am so thankful for all of the opportunities to grow.” – Sara Ruiz, ACES Graduate</a:t>
            </a:r>
          </a:p>
        </p:txBody>
      </p:sp>
      <p:sp>
        <p:nvSpPr>
          <p:cNvPr id="2" name="TextBox 1">
            <a:extLst>
              <a:ext uri="{FF2B5EF4-FFF2-40B4-BE49-F238E27FC236}">
                <a16:creationId xmlns:a16="http://schemas.microsoft.com/office/drawing/2014/main" id="{3FBA6C62-1D4C-49CD-8FDB-ABFC6BC906BC}"/>
              </a:ext>
            </a:extLst>
          </p:cNvPr>
          <p:cNvSpPr txBox="1"/>
          <p:nvPr/>
        </p:nvSpPr>
        <p:spPr>
          <a:xfrm>
            <a:off x="6881033" y="1262703"/>
            <a:ext cx="4746747" cy="923330"/>
          </a:xfrm>
          <a:prstGeom prst="rect">
            <a:avLst/>
          </a:prstGeom>
          <a:noFill/>
        </p:spPr>
        <p:txBody>
          <a:bodyPr wrap="square" rtlCol="0">
            <a:spAutoFit/>
          </a:bodyPr>
          <a:lstStyle/>
          <a:p>
            <a:r>
              <a:rPr lang="en-US" sz="2700" b="1" dirty="0">
                <a:latin typeface="Arial Narrow" panose="020B0606020202030204" pitchFamily="34" charset="0"/>
              </a:rPr>
              <a:t>A Catalyst to Personal, Academic, and Professional Success </a:t>
            </a:r>
          </a:p>
        </p:txBody>
      </p:sp>
      <p:sp>
        <p:nvSpPr>
          <p:cNvPr id="14" name="Rectangle 13">
            <a:extLst>
              <a:ext uri="{FF2B5EF4-FFF2-40B4-BE49-F238E27FC236}">
                <a16:creationId xmlns:a16="http://schemas.microsoft.com/office/drawing/2014/main" id="{E3E8A288-D78D-450C-8042-3628D7E6CAF2}"/>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3" name="Picture 12"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318876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FE90B435-A28B-4394-9DD4-BB2C001624B8}"/>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78B4159D-308F-4A82-B139-CD10781F2B61}"/>
              </a:ext>
            </a:extLst>
          </p:cNvPr>
          <p:cNvSpPr txBox="1"/>
          <p:nvPr/>
        </p:nvSpPr>
        <p:spPr>
          <a:xfrm>
            <a:off x="613357" y="1987031"/>
            <a:ext cx="4211888" cy="2862322"/>
          </a:xfrm>
          <a:prstGeom prst="rect">
            <a:avLst/>
          </a:prstGeom>
          <a:solidFill>
            <a:srgbClr val="FFFFFF">
              <a:alpha val="72941"/>
            </a:srgbClr>
          </a:solidFill>
        </p:spPr>
        <p:txBody>
          <a:bodyPr wrap="square" rtlCol="0">
            <a:spAutoFit/>
          </a:bodyPr>
          <a:lstStyle/>
          <a:p>
            <a:pPr lvl="0" defTabSz="457200">
              <a:defRPr/>
            </a:pPr>
            <a:r>
              <a:rPr lang="en-US" dirty="0">
                <a:latin typeface="Arial" panose="020B0604020202020204" pitchFamily="34" charset="0"/>
                <a:cs typeface="Arial" panose="020B0604020202020204" pitchFamily="34" charset="0"/>
              </a:rPr>
              <a:t>Our coaches work with students every step of the way, beginning in the 11th grade, continuing to community college, and through the completion of a bachelor’s degree. </a:t>
            </a:r>
          </a:p>
          <a:p>
            <a:pPr lvl="0" defTabSz="457200">
              <a:defRPr/>
            </a:pPr>
            <a:endParaRPr lang="en-US" dirty="0">
              <a:latin typeface="Arial" panose="020B0604020202020204" pitchFamily="34" charset="0"/>
              <a:cs typeface="Arial" panose="020B0604020202020204" pitchFamily="34" charset="0"/>
            </a:endParaRPr>
          </a:p>
          <a:p>
            <a:pPr lvl="0" defTabSz="457200">
              <a:defRPr/>
            </a:pPr>
            <a:r>
              <a:rPr lang="en-US" dirty="0">
                <a:latin typeface="Arial" panose="020B0604020202020204" pitchFamily="34" charset="0"/>
                <a:cs typeface="Arial" panose="020B0604020202020204" pitchFamily="34" charset="0"/>
              </a:rPr>
              <a:t>This pathway provides seamless transitions from each institution, ultimately creating a better equipped and more highly skilled workforce.</a:t>
            </a:r>
          </a:p>
        </p:txBody>
      </p:sp>
      <p:sp>
        <p:nvSpPr>
          <p:cNvPr id="5" name="TextBox 4">
            <a:extLst>
              <a:ext uri="{FF2B5EF4-FFF2-40B4-BE49-F238E27FC236}">
                <a16:creationId xmlns:a16="http://schemas.microsoft.com/office/drawing/2014/main" id="{AAA06F35-AB56-440F-8892-9687C5684074}"/>
              </a:ext>
            </a:extLst>
          </p:cNvPr>
          <p:cNvSpPr txBox="1"/>
          <p:nvPr/>
        </p:nvSpPr>
        <p:spPr>
          <a:xfrm>
            <a:off x="586854" y="766172"/>
            <a:ext cx="382137" cy="1117219"/>
          </a:xfrm>
          <a:prstGeom prst="rect">
            <a:avLst/>
          </a:prstGeom>
          <a:solidFill>
            <a:srgbClr val="FFFFFF"/>
          </a:solidFill>
        </p:spPr>
        <p:txBody>
          <a:bodyPr wrap="square" rtlCol="0">
            <a:spAutoFit/>
          </a:bodyPr>
          <a:lstStyle/>
          <a:p>
            <a:endParaRPr lang="en-US" dirty="0"/>
          </a:p>
        </p:txBody>
      </p:sp>
      <p:sp>
        <p:nvSpPr>
          <p:cNvPr id="12" name="TextBox 11">
            <a:extLst>
              <a:ext uri="{FF2B5EF4-FFF2-40B4-BE49-F238E27FC236}">
                <a16:creationId xmlns:a16="http://schemas.microsoft.com/office/drawing/2014/main" id="{5C9E2E61-B432-43E5-90C9-05FDF868366A}"/>
              </a:ext>
            </a:extLst>
          </p:cNvPr>
          <p:cNvSpPr txBox="1"/>
          <p:nvPr/>
        </p:nvSpPr>
        <p:spPr>
          <a:xfrm>
            <a:off x="613357" y="1122686"/>
            <a:ext cx="8203097" cy="507831"/>
          </a:xfrm>
          <a:prstGeom prst="rect">
            <a:avLst/>
          </a:prstGeom>
          <a:solidFill>
            <a:srgbClr val="FFFFFF">
              <a:alpha val="72941"/>
            </a:srgbClr>
          </a:solidFill>
        </p:spPr>
        <p:txBody>
          <a:bodyPr wrap="square" rtlCol="0">
            <a:spAutoFit/>
          </a:bodyPr>
          <a:lstStyle/>
          <a:p>
            <a:r>
              <a:rPr lang="en-US" sz="2700" b="1" dirty="0">
                <a:latin typeface="Arial Narrow" panose="020B0606020202030204" pitchFamily="34" charset="0"/>
              </a:rPr>
              <a:t>Our Coaches Work with Students, Every Step of the Way </a:t>
            </a:r>
          </a:p>
        </p:txBody>
      </p:sp>
      <p:pic>
        <p:nvPicPr>
          <p:cNvPr id="14" name="Picture 13">
            <a:extLst>
              <a:ext uri="{FF2B5EF4-FFF2-40B4-BE49-F238E27FC236}">
                <a16:creationId xmlns:a16="http://schemas.microsoft.com/office/drawing/2014/main" id="{BC68B3E4-BF91-4056-AA84-2A5DE8B946A4}"/>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721" t="6184" r="5208" b="14202"/>
          <a:stretch/>
        </p:blipFill>
        <p:spPr>
          <a:xfrm>
            <a:off x="4883055" y="2046016"/>
            <a:ext cx="6722091" cy="4013826"/>
          </a:xfrm>
          <a:prstGeom prst="rect">
            <a:avLst/>
          </a:prstGeom>
        </p:spPr>
      </p:pic>
      <p:pic>
        <p:nvPicPr>
          <p:cNvPr id="9" name="Picture 8"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3070246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2DF84C5-D852-4ACA-9080-287663605D6C}"/>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8" name="Rectangle 7">
            <a:extLst>
              <a:ext uri="{FF2B5EF4-FFF2-40B4-BE49-F238E27FC236}">
                <a16:creationId xmlns:a16="http://schemas.microsoft.com/office/drawing/2014/main" id="{FE90B435-A28B-4394-9DD4-BB2C001624B8}"/>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TextBox 10">
            <a:extLst>
              <a:ext uri="{FF2B5EF4-FFF2-40B4-BE49-F238E27FC236}">
                <a16:creationId xmlns:a16="http://schemas.microsoft.com/office/drawing/2014/main" id="{23DD1F43-EDE5-4714-9469-6E210038430D}"/>
              </a:ext>
            </a:extLst>
          </p:cNvPr>
          <p:cNvSpPr txBox="1"/>
          <p:nvPr/>
        </p:nvSpPr>
        <p:spPr>
          <a:xfrm>
            <a:off x="319314" y="1098056"/>
            <a:ext cx="6204316" cy="923330"/>
          </a:xfrm>
          <a:prstGeom prst="rect">
            <a:avLst/>
          </a:prstGeom>
          <a:noFill/>
        </p:spPr>
        <p:txBody>
          <a:bodyPr wrap="square" rtlCol="0">
            <a:spAutoFit/>
          </a:bodyPr>
          <a:lstStyle/>
          <a:p>
            <a:r>
              <a:rPr lang="en-US" sz="2700" b="1" dirty="0">
                <a:latin typeface="Arial Narrow" panose="020B0606020202030204" pitchFamily="34" charset="0"/>
              </a:rPr>
              <a:t>A Supportive Pathway to Thrive in College and Enter into a Career </a:t>
            </a:r>
          </a:p>
        </p:txBody>
      </p:sp>
      <p:pic>
        <p:nvPicPr>
          <p:cNvPr id="19" name="Picture 18">
            <a:extLst>
              <a:ext uri="{FF2B5EF4-FFF2-40B4-BE49-F238E27FC236}">
                <a16:creationId xmlns:a16="http://schemas.microsoft.com/office/drawing/2014/main" id="{A2FD0A28-FE76-4791-ABB9-DD7C83DA8F5C}"/>
              </a:ext>
            </a:extLst>
          </p:cNvPr>
          <p:cNvPicPr>
            <a:picLocks noChangeAspect="1"/>
          </p:cNvPicPr>
          <p:nvPr/>
        </p:nvPicPr>
        <p:blipFill rotWithShape="1">
          <a:blip r:embed="rId3">
            <a:extLst>
              <a:ext uri="{28A0092B-C50C-407E-A947-70E740481C1C}">
                <a14:useLocalDpi xmlns:a14="http://schemas.microsoft.com/office/drawing/2010/main" val="0"/>
              </a:ext>
            </a:extLst>
          </a:blip>
          <a:srcRect t="3889" b="15556"/>
          <a:stretch/>
        </p:blipFill>
        <p:spPr>
          <a:xfrm>
            <a:off x="1085850" y="818207"/>
            <a:ext cx="10912827" cy="6682378"/>
          </a:xfrm>
          <a:prstGeom prst="rect">
            <a:avLst/>
          </a:prstGeom>
        </p:spPr>
      </p:pic>
      <p:pic>
        <p:nvPicPr>
          <p:cNvPr id="9" name="Picture 8"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465526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mission forward">
            <a:extLst>
              <a:ext uri="{FF2B5EF4-FFF2-40B4-BE49-F238E27FC236}">
                <a16:creationId xmlns:a16="http://schemas.microsoft.com/office/drawing/2014/main" id="{5BB22FD8-BA6B-43A1-97FF-4507928CC1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w Cen MT" panose="020B0602020104020603"/>
              <a:ea typeface="+mn-ea"/>
              <a:cs typeface="+mn-cs"/>
            </a:endParaRPr>
          </a:p>
        </p:txBody>
      </p:sp>
      <p:sp>
        <p:nvSpPr>
          <p:cNvPr id="6" name="Rectangle 5">
            <a:extLst>
              <a:ext uri="{FF2B5EF4-FFF2-40B4-BE49-F238E27FC236}">
                <a16:creationId xmlns:a16="http://schemas.microsoft.com/office/drawing/2014/main" id="{39D45E98-ECB4-458C-A138-FE2E06F0AB11}"/>
              </a:ext>
            </a:extLst>
          </p:cNvPr>
          <p:cNvSpPr/>
          <p:nvPr/>
        </p:nvSpPr>
        <p:spPr>
          <a:xfrm>
            <a:off x="870775" y="2387333"/>
            <a:ext cx="4207980" cy="3416320"/>
          </a:xfrm>
          <a:prstGeom prst="rect">
            <a:avLst/>
          </a:prstGeom>
        </p:spPr>
        <p:txBody>
          <a:bodyPr wrap="square">
            <a:spAutoFit/>
          </a:bodyPr>
          <a:lstStyle/>
          <a:p>
            <a:pPr defTabSz="457200">
              <a:defRPr/>
            </a:pPr>
            <a:r>
              <a:rPr lang="en-US" dirty="0">
                <a:latin typeface="Arial" panose="020B0604020202020204" pitchFamily="34" charset="0"/>
                <a:cs typeface="Arial" panose="020B0604020202020204" pitchFamily="34" charset="0"/>
              </a:rPr>
              <a:t>ACES students are often the first in their family to pursue college. </a:t>
            </a:r>
          </a:p>
          <a:p>
            <a:pPr defTabSz="457200">
              <a:defRPr/>
            </a:pPr>
            <a:endParaRPr lang="en-US" dirty="0">
              <a:latin typeface="Arial" panose="020B0604020202020204" pitchFamily="34" charset="0"/>
              <a:cs typeface="Arial" panose="020B0604020202020204" pitchFamily="34" charset="0"/>
            </a:endParaRPr>
          </a:p>
          <a:p>
            <a:pPr defTabSz="457200">
              <a:defRPr/>
            </a:pPr>
            <a:r>
              <a:rPr lang="en-US" dirty="0">
                <a:latin typeface="Arial" panose="020B0604020202020204" pitchFamily="34" charset="0"/>
                <a:cs typeface="Arial" panose="020B0604020202020204" pitchFamily="34" charset="0"/>
              </a:rPr>
              <a:t>They may be first-generation Americans, immigrants, from a low-income family, or have differing abilities that have limited their opportunity to pursue a bachelor’s degree. </a:t>
            </a:r>
          </a:p>
          <a:p>
            <a:pPr defTabSz="457200">
              <a:defRPr/>
            </a:pPr>
            <a:endParaRPr lang="en-US" dirty="0">
              <a:latin typeface="Arial" panose="020B0604020202020204" pitchFamily="34" charset="0"/>
              <a:cs typeface="Arial" panose="020B0604020202020204" pitchFamily="34" charset="0"/>
            </a:endParaRPr>
          </a:p>
          <a:p>
            <a:pPr defTabSz="457200">
              <a:defRPr/>
            </a:pPr>
            <a:r>
              <a:rPr lang="en-US" dirty="0">
                <a:latin typeface="Arial" panose="020B0604020202020204" pitchFamily="34" charset="0"/>
                <a:cs typeface="Arial" panose="020B0604020202020204" pitchFamily="34" charset="0"/>
              </a:rPr>
              <a:t>Our students represent a wide range of backgrounds and experiences, including;</a:t>
            </a:r>
          </a:p>
        </p:txBody>
      </p:sp>
      <p:sp>
        <p:nvSpPr>
          <p:cNvPr id="2" name="TextBox 1">
            <a:extLst>
              <a:ext uri="{FF2B5EF4-FFF2-40B4-BE49-F238E27FC236}">
                <a16:creationId xmlns:a16="http://schemas.microsoft.com/office/drawing/2014/main" id="{3FBA6C62-1D4C-49CD-8FDB-ABFC6BC906BC}"/>
              </a:ext>
            </a:extLst>
          </p:cNvPr>
          <p:cNvSpPr txBox="1"/>
          <p:nvPr/>
        </p:nvSpPr>
        <p:spPr>
          <a:xfrm>
            <a:off x="850232" y="1251717"/>
            <a:ext cx="5245768" cy="923330"/>
          </a:xfrm>
          <a:prstGeom prst="rect">
            <a:avLst/>
          </a:prstGeom>
          <a:noFill/>
        </p:spPr>
        <p:txBody>
          <a:bodyPr wrap="square" rtlCol="0">
            <a:spAutoFit/>
          </a:bodyPr>
          <a:lstStyle/>
          <a:p>
            <a:r>
              <a:rPr lang="en-US" sz="2700" b="1" dirty="0">
                <a:latin typeface="Arial Narrow" panose="020B0606020202030204" pitchFamily="34" charset="0"/>
              </a:rPr>
              <a:t>ACES Sees Promise in Our Students and Believes in Their Potential </a:t>
            </a:r>
          </a:p>
        </p:txBody>
      </p:sp>
      <p:sp>
        <p:nvSpPr>
          <p:cNvPr id="7" name="Rectangle 6">
            <a:extLst>
              <a:ext uri="{FF2B5EF4-FFF2-40B4-BE49-F238E27FC236}">
                <a16:creationId xmlns:a16="http://schemas.microsoft.com/office/drawing/2014/main" id="{CD5376F0-7765-45C5-A67D-B57238B302B7}"/>
              </a:ext>
            </a:extLst>
          </p:cNvPr>
          <p:cNvSpPr/>
          <p:nvPr/>
        </p:nvSpPr>
        <p:spPr>
          <a:xfrm>
            <a:off x="319314" y="433137"/>
            <a:ext cx="530918" cy="190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4DF8F9-1B42-475B-8B99-7114BF368121}"/>
              </a:ext>
            </a:extLst>
          </p:cNvPr>
          <p:cNvSpPr/>
          <p:nvPr/>
        </p:nvSpPr>
        <p:spPr>
          <a:xfrm>
            <a:off x="-112295" y="-160420"/>
            <a:ext cx="12416590" cy="926592"/>
          </a:xfrm>
          <a:prstGeom prst="rect">
            <a:avLst/>
          </a:prstGeom>
          <a:solidFill>
            <a:srgbClr val="5FC5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10" name="Picture 9">
            <a:extLst>
              <a:ext uri="{FF2B5EF4-FFF2-40B4-BE49-F238E27FC236}">
                <a16:creationId xmlns:a16="http://schemas.microsoft.com/office/drawing/2014/main" id="{AEB99A25-F3ED-41A7-88FB-5B2EF86B0CB3}"/>
              </a:ext>
            </a:extLst>
          </p:cNvPr>
          <p:cNvPicPr>
            <a:picLocks noChangeAspect="1"/>
          </p:cNvPicPr>
          <p:nvPr/>
        </p:nvPicPr>
        <p:blipFill rotWithShape="1">
          <a:blip r:embed="rId3">
            <a:extLst>
              <a:ext uri="{28A0092B-C50C-407E-A947-70E740481C1C}">
                <a14:useLocalDpi xmlns:a14="http://schemas.microsoft.com/office/drawing/2010/main" val="0"/>
              </a:ext>
            </a:extLst>
          </a:blip>
          <a:srcRect l="6974" t="13634" r="51250" b="16173"/>
          <a:stretch/>
        </p:blipFill>
        <p:spPr>
          <a:xfrm>
            <a:off x="5943600" y="1251717"/>
            <a:ext cx="5670362" cy="4764222"/>
          </a:xfrm>
          <a:prstGeom prst="rect">
            <a:avLst/>
          </a:prstGeom>
        </p:spPr>
      </p:pic>
      <p:pic>
        <p:nvPicPr>
          <p:cNvPr id="9" name="Picture 8" descr="ACESLogo_Modified_White.em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2329" y="99211"/>
            <a:ext cx="904007" cy="577315"/>
          </a:xfrm>
          <a:prstGeom prst="rect">
            <a:avLst/>
          </a:prstGeom>
        </p:spPr>
      </p:pic>
    </p:spTree>
    <p:extLst>
      <p:ext uri="{BB962C8B-B14F-4D97-AF65-F5344CB8AC3E}">
        <p14:creationId xmlns:p14="http://schemas.microsoft.com/office/powerpoint/2010/main" val="217938674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Custom 2">
      <a:majorFont>
        <a:latin typeface="Myriad Pro Light"/>
        <a:ea typeface=""/>
        <a:cs typeface=""/>
      </a:majorFont>
      <a:minorFont>
        <a:latin typeface="Myriad Pro"/>
        <a:ea typeface=""/>
        <a:cs typeface=""/>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125000"/>
              </a:schemeClr>
              <a:schemeClr val="phClr">
                <a:tint val="92000"/>
                <a:shade val="70000"/>
                <a:satMod val="110000"/>
              </a:schemeClr>
            </a:duotone>
          </a:blip>
          <a:tile tx="0" ty="0" sx="22000" sy="2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E736489A-00C3-4E0A-AAA8-D4D3127BA5B3}"/>
    </a:ext>
  </a:extLst>
</a:theme>
</file>

<file path=ppt/theme/theme2.xml><?xml version="1.0" encoding="utf-8"?>
<a:theme xmlns:a="http://schemas.openxmlformats.org/drawingml/2006/main" name="2_CFox2">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6929</TotalTime>
  <Words>1778</Words>
  <Application>Microsoft Macintosh PowerPoint</Application>
  <PresentationFormat>Widescreen</PresentationFormat>
  <Paragraphs>212</Paragraphs>
  <Slides>18</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18</vt:i4>
      </vt:variant>
    </vt:vector>
  </HeadingPairs>
  <TitlesOfParts>
    <vt:vector size="31" baseType="lpstr">
      <vt:lpstr>Arial</vt:lpstr>
      <vt:lpstr>Arial Narrow</vt:lpstr>
      <vt:lpstr>Avenir</vt:lpstr>
      <vt:lpstr>Calibri</vt:lpstr>
      <vt:lpstr>Lato Light</vt:lpstr>
      <vt:lpstr>Myriad Pro</vt:lpstr>
      <vt:lpstr>Myriad Pro Light</vt:lpstr>
      <vt:lpstr>Open Sans Light</vt:lpstr>
      <vt:lpstr>Times New Roman</vt:lpstr>
      <vt:lpstr>Tw Cen MT</vt:lpstr>
      <vt:lpstr>Wingdings 3</vt:lpstr>
      <vt:lpstr>Integral</vt:lpstr>
      <vt:lpstr>2_CFox2</vt:lpstr>
      <vt:lpstr>A COMMUNITY INVESTMENT IN STUDENT SUCCESS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ROLE FOR  [INSERT FUNDER NAME HERE]</vt:lpstr>
      <vt:lpstr>PowerPoint Presentation</vt:lpstr>
      <vt:lpstr>PowerPoint Presentation</vt:lpstr>
      <vt:lpstr>PowerPoint Presentation</vt:lpstr>
      <vt:lpstr>PowerPoint Presentation</vt:lpstr>
      <vt:lpstr>THANK YOU</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Fox</dc:creator>
  <cp:lastModifiedBy>Microsoft Office User</cp:lastModifiedBy>
  <cp:revision>202</cp:revision>
  <dcterms:created xsi:type="dcterms:W3CDTF">2018-01-08T03:01:03Z</dcterms:created>
  <dcterms:modified xsi:type="dcterms:W3CDTF">2018-08-29T18:58:43Z</dcterms:modified>
</cp:coreProperties>
</file>